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275" r:id="rId3"/>
    <p:sldId id="332" r:id="rId4"/>
    <p:sldId id="388" r:id="rId5"/>
    <p:sldId id="372" r:id="rId6"/>
    <p:sldId id="373" r:id="rId7"/>
    <p:sldId id="375" r:id="rId8"/>
    <p:sldId id="367" r:id="rId9"/>
    <p:sldId id="358" r:id="rId10"/>
    <p:sldId id="377" r:id="rId11"/>
    <p:sldId id="391" r:id="rId12"/>
    <p:sldId id="389" r:id="rId13"/>
    <p:sldId id="386" r:id="rId14"/>
    <p:sldId id="401" r:id="rId15"/>
    <p:sldId id="395" r:id="rId16"/>
    <p:sldId id="396" r:id="rId17"/>
    <p:sldId id="397" r:id="rId18"/>
    <p:sldId id="398" r:id="rId19"/>
    <p:sldId id="399" r:id="rId20"/>
    <p:sldId id="400" r:id="rId21"/>
  </p:sldIdLst>
  <p:sldSz cx="9144000" cy="6858000" type="screen4x3"/>
  <p:notesSz cx="9309100" cy="7053263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7D00"/>
    <a:srgbClr val="793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58" autoAdjust="0"/>
    <p:restoredTop sz="94368" autoAdjust="0"/>
  </p:normalViewPr>
  <p:slideViewPr>
    <p:cSldViewPr>
      <p:cViewPr varScale="1">
        <p:scale>
          <a:sx n="113" d="100"/>
          <a:sy n="113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4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45685F-227A-6442-9EA6-897513B42373}" type="doc">
      <dgm:prSet loTypeId="urn:microsoft.com/office/officeart/2005/8/layout/lProcess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42F204-618A-FF4C-8022-784489E563BE}">
      <dgm:prSet phldrT="[Text]" custT="1"/>
      <dgm:spPr/>
      <dgm:t>
        <a:bodyPr/>
        <a:lstStyle/>
        <a:p>
          <a:r>
            <a:rPr lang="en-US" sz="1800"/>
            <a:t>1st Year</a:t>
          </a:r>
        </a:p>
      </dgm:t>
    </dgm:pt>
    <dgm:pt modelId="{BE4DA772-4A7A-C642-8376-8498563F70D1}" type="parTrans" cxnId="{40640145-49C7-C84B-B4F6-E51000C01EA9}">
      <dgm:prSet/>
      <dgm:spPr/>
      <dgm:t>
        <a:bodyPr/>
        <a:lstStyle/>
        <a:p>
          <a:endParaRPr lang="en-US"/>
        </a:p>
      </dgm:t>
    </dgm:pt>
    <dgm:pt modelId="{23A82DB2-A5AB-F340-9B46-714F8007E769}" type="sibTrans" cxnId="{40640145-49C7-C84B-B4F6-E51000C01EA9}">
      <dgm:prSet/>
      <dgm:spPr/>
      <dgm:t>
        <a:bodyPr/>
        <a:lstStyle/>
        <a:p>
          <a:endParaRPr lang="en-US"/>
        </a:p>
      </dgm:t>
    </dgm:pt>
    <dgm:pt modelId="{A0B51C0F-21AD-4A46-A0E1-1111ADCEF934}">
      <dgm:prSet phldrT="[Text]"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</dgm:spPr>
      <dgm:t>
        <a:bodyPr/>
        <a:lstStyle/>
        <a:p>
          <a:r>
            <a:rPr lang="en-US" sz="1800">
              <a:solidFill>
                <a:schemeClr val="bg1"/>
              </a:solidFill>
            </a:rPr>
            <a:t>2nd Year</a:t>
          </a:r>
        </a:p>
      </dgm:t>
    </dgm:pt>
    <dgm:pt modelId="{754D3FEC-C139-AE45-B736-2D4EBD608603}" type="parTrans" cxnId="{3293700C-2A87-3D4D-8177-91256C04EFA4}">
      <dgm:prSet/>
      <dgm:spPr/>
      <dgm:t>
        <a:bodyPr/>
        <a:lstStyle/>
        <a:p>
          <a:endParaRPr lang="en-US"/>
        </a:p>
      </dgm:t>
    </dgm:pt>
    <dgm:pt modelId="{D7469229-37FF-9F4C-8DDE-A88825C47BF6}" type="sibTrans" cxnId="{3293700C-2A87-3D4D-8177-91256C04EFA4}">
      <dgm:prSet/>
      <dgm:spPr/>
      <dgm:t>
        <a:bodyPr/>
        <a:lstStyle/>
        <a:p>
          <a:endParaRPr lang="en-US"/>
        </a:p>
      </dgm:t>
    </dgm:pt>
    <dgm:pt modelId="{0199E289-0E5E-484A-96E0-9A9F83FE1C05}">
      <dgm:prSet phldrT="[Text]"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</dgm:spPr>
      <dgm:t>
        <a:bodyPr/>
        <a:lstStyle/>
        <a:p>
          <a:r>
            <a:rPr lang="en-US" sz="1800">
              <a:solidFill>
                <a:schemeClr val="bg1"/>
              </a:solidFill>
            </a:rPr>
            <a:t>3rd Year</a:t>
          </a:r>
        </a:p>
      </dgm:t>
    </dgm:pt>
    <dgm:pt modelId="{C51B29D2-6658-AC4A-9FB9-DC5BFB849E27}" type="parTrans" cxnId="{A73F03A3-7667-5348-8452-719FF577EE24}">
      <dgm:prSet/>
      <dgm:spPr/>
      <dgm:t>
        <a:bodyPr/>
        <a:lstStyle/>
        <a:p>
          <a:endParaRPr lang="en-US"/>
        </a:p>
      </dgm:t>
    </dgm:pt>
    <dgm:pt modelId="{473DA782-A538-224A-865A-91D3D8703C94}" type="sibTrans" cxnId="{A73F03A3-7667-5348-8452-719FF577EE24}">
      <dgm:prSet/>
      <dgm:spPr/>
      <dgm:t>
        <a:bodyPr/>
        <a:lstStyle/>
        <a:p>
          <a:endParaRPr lang="en-US"/>
        </a:p>
      </dgm:t>
    </dgm:pt>
    <dgm:pt modelId="{88AA0FA0-C667-7D45-A62C-1B753B82E562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600" dirty="0">
              <a:solidFill>
                <a:schemeClr val="tx1"/>
              </a:solidFill>
            </a:rPr>
            <a:t>Honors </a:t>
          </a:r>
          <a:r>
            <a:rPr lang="en-US" sz="1600" dirty="0" err="1" smtClean="0">
              <a:solidFill>
                <a:schemeClr val="tx1"/>
              </a:solidFill>
            </a:rPr>
            <a:t>GenEds</a:t>
          </a:r>
          <a:r>
            <a:rPr lang="en-US" sz="1600" dirty="0" smtClean="0">
              <a:solidFill>
                <a:schemeClr val="tx1"/>
              </a:solidFill>
            </a:rPr>
            <a:t>      (6 CH)</a:t>
          </a:r>
          <a:endParaRPr lang="en-US" sz="1600" dirty="0">
            <a:solidFill>
              <a:schemeClr val="tx1"/>
            </a:solidFill>
          </a:endParaRPr>
        </a:p>
      </dgm:t>
    </dgm:pt>
    <dgm:pt modelId="{E4E36649-EB30-C245-869E-85E079CEFC71}" type="parTrans" cxnId="{90C1E63C-68FD-5345-9193-719753EF03FB}">
      <dgm:prSet/>
      <dgm:spPr/>
      <dgm:t>
        <a:bodyPr/>
        <a:lstStyle/>
        <a:p>
          <a:endParaRPr lang="en-US"/>
        </a:p>
      </dgm:t>
    </dgm:pt>
    <dgm:pt modelId="{3FB58F82-42C2-E94B-97A8-4C8FA9C09C75}" type="sibTrans" cxnId="{90C1E63C-68FD-5345-9193-719753EF03FB}">
      <dgm:prSet/>
      <dgm:spPr/>
      <dgm:t>
        <a:bodyPr/>
        <a:lstStyle/>
        <a:p>
          <a:endParaRPr lang="en-US"/>
        </a:p>
      </dgm:t>
    </dgm:pt>
    <dgm:pt modelId="{920DAAEB-D60B-3D4E-9F50-4F3A6CD489C5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600" dirty="0"/>
            <a:t>Honors </a:t>
          </a:r>
          <a:r>
            <a:rPr lang="en-US" sz="1600" dirty="0" smtClean="0"/>
            <a:t>Seminars  (6 CH)</a:t>
          </a:r>
          <a:endParaRPr lang="en-US" sz="1600" dirty="0"/>
        </a:p>
      </dgm:t>
    </dgm:pt>
    <dgm:pt modelId="{C88EAC82-208F-2E44-8F92-059D0310869D}" type="parTrans" cxnId="{23A71639-4E4A-9B4D-B2A8-8724F67B2D7A}">
      <dgm:prSet/>
      <dgm:spPr/>
      <dgm:t>
        <a:bodyPr/>
        <a:lstStyle/>
        <a:p>
          <a:endParaRPr lang="en-US"/>
        </a:p>
      </dgm:t>
    </dgm:pt>
    <dgm:pt modelId="{C2631C52-2D2D-1F46-A61D-C82BA07C046E}" type="sibTrans" cxnId="{23A71639-4E4A-9B4D-B2A8-8724F67B2D7A}">
      <dgm:prSet/>
      <dgm:spPr/>
      <dgm:t>
        <a:bodyPr/>
        <a:lstStyle/>
        <a:p>
          <a:endParaRPr lang="en-US"/>
        </a:p>
      </dgm:t>
    </dgm:pt>
    <dgm:pt modelId="{31757169-CF63-0D4F-906B-1B64422E0B60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</dgm:spPr>
      <dgm:t>
        <a:bodyPr/>
        <a:lstStyle/>
        <a:p>
          <a:r>
            <a:rPr lang="en-US" sz="1800">
              <a:solidFill>
                <a:schemeClr val="bg1"/>
              </a:solidFill>
            </a:rPr>
            <a:t>4th Year</a:t>
          </a:r>
        </a:p>
      </dgm:t>
    </dgm:pt>
    <dgm:pt modelId="{9A6C25AF-4C84-7D44-AB03-9889EA3187B7}" type="parTrans" cxnId="{4333402B-D0FA-B247-A6CE-F9AF0842FE0C}">
      <dgm:prSet/>
      <dgm:spPr/>
      <dgm:t>
        <a:bodyPr/>
        <a:lstStyle/>
        <a:p>
          <a:endParaRPr lang="en-US"/>
        </a:p>
      </dgm:t>
    </dgm:pt>
    <dgm:pt modelId="{83C10660-9CC2-124B-9C9C-092A187F8AD3}" type="sibTrans" cxnId="{4333402B-D0FA-B247-A6CE-F9AF0842FE0C}">
      <dgm:prSet/>
      <dgm:spPr/>
      <dgm:t>
        <a:bodyPr/>
        <a:lstStyle/>
        <a:p>
          <a:endParaRPr lang="en-US"/>
        </a:p>
      </dgm:t>
    </dgm:pt>
    <dgm:pt modelId="{464DBBE9-CC00-9240-8A57-DBBF336F4214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600" dirty="0">
              <a:solidFill>
                <a:schemeClr val="tx1"/>
              </a:solidFill>
            </a:rPr>
            <a:t>Honors </a:t>
          </a:r>
          <a:r>
            <a:rPr lang="en-US" sz="1600" dirty="0" smtClean="0">
              <a:solidFill>
                <a:schemeClr val="tx1"/>
              </a:solidFill>
            </a:rPr>
            <a:t>electives (9 CH)</a:t>
          </a:r>
          <a:endParaRPr lang="en-US" sz="1600" dirty="0">
            <a:solidFill>
              <a:schemeClr val="tx1"/>
            </a:solidFill>
          </a:endParaRPr>
        </a:p>
      </dgm:t>
    </dgm:pt>
    <dgm:pt modelId="{22F12D44-60E3-0A47-8697-23F1F24D848B}" type="sibTrans" cxnId="{43E263EC-FA9C-B446-B6E0-C63829DE912A}">
      <dgm:prSet/>
      <dgm:spPr/>
      <dgm:t>
        <a:bodyPr/>
        <a:lstStyle/>
        <a:p>
          <a:endParaRPr lang="en-US"/>
        </a:p>
      </dgm:t>
    </dgm:pt>
    <dgm:pt modelId="{8584E747-D1D3-3B43-BC4C-9647799802D6}" type="parTrans" cxnId="{43E263EC-FA9C-B446-B6E0-C63829DE912A}">
      <dgm:prSet/>
      <dgm:spPr/>
      <dgm:t>
        <a:bodyPr/>
        <a:lstStyle/>
        <a:p>
          <a:endParaRPr lang="en-US"/>
        </a:p>
      </dgm:t>
    </dgm:pt>
    <dgm:pt modelId="{6A4E6E67-750E-B041-9AF7-FABABD4990A0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600" dirty="0">
              <a:solidFill>
                <a:schemeClr val="tx1"/>
              </a:solidFill>
            </a:rPr>
            <a:t>Senior Honors </a:t>
          </a:r>
          <a:r>
            <a:rPr lang="en-US" sz="1600" dirty="0" smtClean="0">
              <a:solidFill>
                <a:schemeClr val="tx1"/>
              </a:solidFill>
            </a:rPr>
            <a:t>Project (6 CH)</a:t>
          </a:r>
          <a:endParaRPr lang="en-US" sz="1600" dirty="0">
            <a:solidFill>
              <a:schemeClr val="tx1"/>
            </a:solidFill>
          </a:endParaRPr>
        </a:p>
      </dgm:t>
    </dgm:pt>
    <dgm:pt modelId="{E63084E5-B09D-F04F-A6DE-D25C2130BBEF}" type="parTrans" cxnId="{3AD30950-86C1-5E4A-99FA-FAFD5D856A4D}">
      <dgm:prSet/>
      <dgm:spPr/>
      <dgm:t>
        <a:bodyPr/>
        <a:lstStyle/>
        <a:p>
          <a:endParaRPr lang="en-US"/>
        </a:p>
      </dgm:t>
    </dgm:pt>
    <dgm:pt modelId="{C307176C-42B3-9B4A-BDA3-493EAE9809C1}" type="sibTrans" cxnId="{3AD30950-86C1-5E4A-99FA-FAFD5D856A4D}">
      <dgm:prSet/>
      <dgm:spPr/>
      <dgm:t>
        <a:bodyPr/>
        <a:lstStyle/>
        <a:p>
          <a:endParaRPr lang="en-US"/>
        </a:p>
      </dgm:t>
    </dgm:pt>
    <dgm:pt modelId="{AEAB7EAD-B968-4EAD-B32F-B45F71093647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HON 100</a:t>
          </a:r>
          <a:endParaRPr lang="en-US" sz="1600" dirty="0">
            <a:solidFill>
              <a:schemeClr val="tx1"/>
            </a:solidFill>
          </a:endParaRPr>
        </a:p>
      </dgm:t>
    </dgm:pt>
    <dgm:pt modelId="{D04884A1-1FCC-47B0-BA86-0F6EBC0A365F}" type="parTrans" cxnId="{7552BE10-C846-4943-B3DB-68A4ACEEC158}">
      <dgm:prSet/>
      <dgm:spPr/>
      <dgm:t>
        <a:bodyPr/>
        <a:lstStyle/>
        <a:p>
          <a:endParaRPr lang="en-US"/>
        </a:p>
      </dgm:t>
    </dgm:pt>
    <dgm:pt modelId="{68430052-470F-49F8-8083-C7DD17CCBFD1}" type="sibTrans" cxnId="{7552BE10-C846-4943-B3DB-68A4ACEEC158}">
      <dgm:prSet/>
      <dgm:spPr/>
      <dgm:t>
        <a:bodyPr/>
        <a:lstStyle/>
        <a:p>
          <a:endParaRPr lang="en-US"/>
        </a:p>
      </dgm:t>
    </dgm:pt>
    <dgm:pt modelId="{0E42BD9C-7EDC-1B44-957C-88A782FB058D}" type="pres">
      <dgm:prSet presAssocID="{FA45685F-227A-6442-9EA6-897513B4237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B20A52-A158-FB41-BD42-53CD0FB4338F}" type="pres">
      <dgm:prSet presAssocID="{2642F204-618A-FF4C-8022-784489E563BE}" presName="horFlow" presStyleCnt="0"/>
      <dgm:spPr/>
    </dgm:pt>
    <dgm:pt modelId="{8D77A430-3F20-0D46-A3E3-627B6068FE70}" type="pres">
      <dgm:prSet presAssocID="{2642F204-618A-FF4C-8022-784489E563BE}" presName="bigChev" presStyleLbl="node1" presStyleIdx="0" presStyleCnt="5" custScaleX="100298"/>
      <dgm:spPr/>
      <dgm:t>
        <a:bodyPr/>
        <a:lstStyle/>
        <a:p>
          <a:endParaRPr lang="en-US"/>
        </a:p>
      </dgm:t>
    </dgm:pt>
    <dgm:pt modelId="{50E1A5AC-4536-AA44-9086-3C100F16F018}" type="pres">
      <dgm:prSet presAssocID="{754D3FEC-C139-AE45-B736-2D4EBD608603}" presName="parTrans" presStyleCnt="0"/>
      <dgm:spPr/>
    </dgm:pt>
    <dgm:pt modelId="{517F8158-8025-6A4D-A1D0-BDCFB3AD9FF4}" type="pres">
      <dgm:prSet presAssocID="{A0B51C0F-21AD-4A46-A0E1-1111ADCEF934}" presName="node" presStyleLbl="alignAccFollowNode1" presStyleIdx="0" presStyleCnt="4" custScaleX="120720" custScaleY="121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6503C9-A0A3-DC4E-A97F-7A0B40A2FB5E}" type="pres">
      <dgm:prSet presAssocID="{D7469229-37FF-9F4C-8DDE-A88825C47BF6}" presName="sibTrans" presStyleCnt="0"/>
      <dgm:spPr/>
    </dgm:pt>
    <dgm:pt modelId="{06D1CA7E-22D6-3443-9C57-B19DE0C04D4F}" type="pres">
      <dgm:prSet presAssocID="{0199E289-0E5E-484A-96E0-9A9F83FE1C05}" presName="node" presStyleLbl="alignAccFollowNode1" presStyleIdx="1" presStyleCnt="4" custScaleX="120750" custScaleY="121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10B786-A907-B444-92D3-FFECE404D268}" type="pres">
      <dgm:prSet presAssocID="{473DA782-A538-224A-865A-91D3D8703C94}" presName="sibTrans" presStyleCnt="0"/>
      <dgm:spPr/>
    </dgm:pt>
    <dgm:pt modelId="{B1C3FB06-C2EE-D94C-ABC0-69C1B2FD20DF}" type="pres">
      <dgm:prSet presAssocID="{31757169-CF63-0D4F-906B-1B64422E0B60}" presName="node" presStyleLbl="alignAccFollowNode1" presStyleIdx="2" presStyleCnt="4" custScaleX="120561" custScaleY="121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41D181-B814-DC42-8D98-E2F17D0A5ABE}" type="pres">
      <dgm:prSet presAssocID="{2642F204-618A-FF4C-8022-784489E563BE}" presName="vSp" presStyleCnt="0"/>
      <dgm:spPr/>
    </dgm:pt>
    <dgm:pt modelId="{29F7E9B4-303B-42A7-BCC7-7D0DF45B67E5}" type="pres">
      <dgm:prSet presAssocID="{AEAB7EAD-B968-4EAD-B32F-B45F71093647}" presName="horFlow" presStyleCnt="0"/>
      <dgm:spPr/>
    </dgm:pt>
    <dgm:pt modelId="{F3B149BC-F554-4207-96EF-50C9DFFE2D0A}" type="pres">
      <dgm:prSet presAssocID="{AEAB7EAD-B968-4EAD-B32F-B45F71093647}" presName="bigChev" presStyleLbl="node1" presStyleIdx="1" presStyleCnt="5" custScaleX="70212"/>
      <dgm:spPr/>
      <dgm:t>
        <a:bodyPr/>
        <a:lstStyle/>
        <a:p>
          <a:endParaRPr lang="en-US"/>
        </a:p>
      </dgm:t>
    </dgm:pt>
    <dgm:pt modelId="{E7CC9885-EE7B-4B86-9952-885E4CB0E11D}" type="pres">
      <dgm:prSet presAssocID="{AEAB7EAD-B968-4EAD-B32F-B45F71093647}" presName="vSp" presStyleCnt="0"/>
      <dgm:spPr/>
    </dgm:pt>
    <dgm:pt modelId="{911846D4-3243-D940-B7C4-57B7D04714A2}" type="pres">
      <dgm:prSet presAssocID="{88AA0FA0-C667-7D45-A62C-1B753B82E562}" presName="horFlow" presStyleCnt="0"/>
      <dgm:spPr/>
    </dgm:pt>
    <dgm:pt modelId="{F40E7D02-4746-3441-A521-CC76483BD0B6}" type="pres">
      <dgm:prSet presAssocID="{88AA0FA0-C667-7D45-A62C-1B753B82E562}" presName="bigChev" presStyleLbl="node1" presStyleIdx="2" presStyleCnt="5" custScaleY="100641"/>
      <dgm:spPr/>
      <dgm:t>
        <a:bodyPr/>
        <a:lstStyle/>
        <a:p>
          <a:endParaRPr lang="en-US"/>
        </a:p>
      </dgm:t>
    </dgm:pt>
    <dgm:pt modelId="{5C9D043A-68B9-6A48-B85A-A2CAC23D3BB3}" type="pres">
      <dgm:prSet presAssocID="{C88EAC82-208F-2E44-8F92-059D0310869D}" presName="parTrans" presStyleCnt="0"/>
      <dgm:spPr/>
    </dgm:pt>
    <dgm:pt modelId="{881D5FF7-73A4-7E46-A16A-D9EC56310F0D}" type="pres">
      <dgm:prSet presAssocID="{920DAAEB-D60B-3D4E-9F50-4F3A6CD489C5}" presName="node" presStyleLbl="alignAccFollowNode1" presStyleIdx="3" presStyleCnt="4" custScaleX="120561" custScaleY="1212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085D1-549B-D04F-BE0B-274155BCCC7A}" type="pres">
      <dgm:prSet presAssocID="{88AA0FA0-C667-7D45-A62C-1B753B82E562}" presName="vSp" presStyleCnt="0"/>
      <dgm:spPr/>
    </dgm:pt>
    <dgm:pt modelId="{53585619-94C7-EC45-A66D-0433F4D66657}" type="pres">
      <dgm:prSet presAssocID="{464DBBE9-CC00-9240-8A57-DBBF336F4214}" presName="horFlow" presStyleCnt="0"/>
      <dgm:spPr/>
    </dgm:pt>
    <dgm:pt modelId="{3635848A-E6C3-2D4E-90C9-3475D87E872A}" type="pres">
      <dgm:prSet presAssocID="{464DBBE9-CC00-9240-8A57-DBBF336F4214}" presName="bigChev" presStyleLbl="node1" presStyleIdx="3" presStyleCnt="5" custScaleX="278403" custScaleY="100641" custLinFactNeighborX="87552" custLinFactNeighborY="1602"/>
      <dgm:spPr/>
      <dgm:t>
        <a:bodyPr/>
        <a:lstStyle/>
        <a:p>
          <a:endParaRPr lang="en-US"/>
        </a:p>
      </dgm:t>
    </dgm:pt>
    <dgm:pt modelId="{E7701762-2B79-4341-A2C0-C38526DBE553}" type="pres">
      <dgm:prSet presAssocID="{464DBBE9-CC00-9240-8A57-DBBF336F4214}" presName="vSp" presStyleCnt="0"/>
      <dgm:spPr/>
    </dgm:pt>
    <dgm:pt modelId="{17B0F9E9-CBE9-4D4F-B779-5B9161AFA369}" type="pres">
      <dgm:prSet presAssocID="{6A4E6E67-750E-B041-9AF7-FABABD4990A0}" presName="horFlow" presStyleCnt="0"/>
      <dgm:spPr/>
    </dgm:pt>
    <dgm:pt modelId="{B5FA44BA-2E1C-C24C-9F4E-A7F461E56D7B}" type="pres">
      <dgm:prSet presAssocID="{6A4E6E67-750E-B041-9AF7-FABABD4990A0}" presName="bigChev" presStyleLbl="node1" presStyleIdx="4" presStyleCnt="5" custScaleX="143766" custScaleY="100641" custLinFactX="100000" custLinFactNeighborX="121037" custLinFactNeighborY="4446"/>
      <dgm:spPr/>
      <dgm:t>
        <a:bodyPr/>
        <a:lstStyle/>
        <a:p>
          <a:endParaRPr lang="en-US"/>
        </a:p>
      </dgm:t>
    </dgm:pt>
  </dgm:ptLst>
  <dgm:cxnLst>
    <dgm:cxn modelId="{3293700C-2A87-3D4D-8177-91256C04EFA4}" srcId="{2642F204-618A-FF4C-8022-784489E563BE}" destId="{A0B51C0F-21AD-4A46-A0E1-1111ADCEF934}" srcOrd="0" destOrd="0" parTransId="{754D3FEC-C139-AE45-B736-2D4EBD608603}" sibTransId="{D7469229-37FF-9F4C-8DDE-A88825C47BF6}"/>
    <dgm:cxn modelId="{40640145-49C7-C84B-B4F6-E51000C01EA9}" srcId="{FA45685F-227A-6442-9EA6-897513B42373}" destId="{2642F204-618A-FF4C-8022-784489E563BE}" srcOrd="0" destOrd="0" parTransId="{BE4DA772-4A7A-C642-8376-8498563F70D1}" sibTransId="{23A82DB2-A5AB-F340-9B46-714F8007E769}"/>
    <dgm:cxn modelId="{72CE494C-E4D7-4E90-8C42-E4497E755F00}" type="presOf" srcId="{920DAAEB-D60B-3D4E-9F50-4F3A6CD489C5}" destId="{881D5FF7-73A4-7E46-A16A-D9EC56310F0D}" srcOrd="0" destOrd="0" presId="urn:microsoft.com/office/officeart/2005/8/layout/lProcess3"/>
    <dgm:cxn modelId="{8BF89969-365D-4B90-B63C-9ECCF8847EBB}" type="presOf" srcId="{6A4E6E67-750E-B041-9AF7-FABABD4990A0}" destId="{B5FA44BA-2E1C-C24C-9F4E-A7F461E56D7B}" srcOrd="0" destOrd="0" presId="urn:microsoft.com/office/officeart/2005/8/layout/lProcess3"/>
    <dgm:cxn modelId="{A73F03A3-7667-5348-8452-719FF577EE24}" srcId="{2642F204-618A-FF4C-8022-784489E563BE}" destId="{0199E289-0E5E-484A-96E0-9A9F83FE1C05}" srcOrd="1" destOrd="0" parTransId="{C51B29D2-6658-AC4A-9FB9-DC5BFB849E27}" sibTransId="{473DA782-A538-224A-865A-91D3D8703C94}"/>
    <dgm:cxn modelId="{4333402B-D0FA-B247-A6CE-F9AF0842FE0C}" srcId="{2642F204-618A-FF4C-8022-784489E563BE}" destId="{31757169-CF63-0D4F-906B-1B64422E0B60}" srcOrd="2" destOrd="0" parTransId="{9A6C25AF-4C84-7D44-AB03-9889EA3187B7}" sibTransId="{83C10660-9CC2-124B-9C9C-092A187F8AD3}"/>
    <dgm:cxn modelId="{7552BE10-C846-4943-B3DB-68A4ACEEC158}" srcId="{FA45685F-227A-6442-9EA6-897513B42373}" destId="{AEAB7EAD-B968-4EAD-B32F-B45F71093647}" srcOrd="1" destOrd="0" parTransId="{D04884A1-1FCC-47B0-BA86-0F6EBC0A365F}" sibTransId="{68430052-470F-49F8-8083-C7DD17CCBFD1}"/>
    <dgm:cxn modelId="{6765BFEB-661A-4036-94E6-60B45140279E}" type="presOf" srcId="{464DBBE9-CC00-9240-8A57-DBBF336F4214}" destId="{3635848A-E6C3-2D4E-90C9-3475D87E872A}" srcOrd="0" destOrd="0" presId="urn:microsoft.com/office/officeart/2005/8/layout/lProcess3"/>
    <dgm:cxn modelId="{E92BB88A-3F0C-4294-80ED-FF41DE7336F3}" type="presOf" srcId="{AEAB7EAD-B968-4EAD-B32F-B45F71093647}" destId="{F3B149BC-F554-4207-96EF-50C9DFFE2D0A}" srcOrd="0" destOrd="0" presId="urn:microsoft.com/office/officeart/2005/8/layout/lProcess3"/>
    <dgm:cxn modelId="{F3DA8B74-9D91-4124-9DCE-6A1EF3648B39}" type="presOf" srcId="{31757169-CF63-0D4F-906B-1B64422E0B60}" destId="{B1C3FB06-C2EE-D94C-ABC0-69C1B2FD20DF}" srcOrd="0" destOrd="0" presId="urn:microsoft.com/office/officeart/2005/8/layout/lProcess3"/>
    <dgm:cxn modelId="{F6626678-7081-40E6-B2BF-1FFEF14BFEDF}" type="presOf" srcId="{0199E289-0E5E-484A-96E0-9A9F83FE1C05}" destId="{06D1CA7E-22D6-3443-9C57-B19DE0C04D4F}" srcOrd="0" destOrd="0" presId="urn:microsoft.com/office/officeart/2005/8/layout/lProcess3"/>
    <dgm:cxn modelId="{43E263EC-FA9C-B446-B6E0-C63829DE912A}" srcId="{FA45685F-227A-6442-9EA6-897513B42373}" destId="{464DBBE9-CC00-9240-8A57-DBBF336F4214}" srcOrd="3" destOrd="0" parTransId="{8584E747-D1D3-3B43-BC4C-9647799802D6}" sibTransId="{22F12D44-60E3-0A47-8697-23F1F24D848B}"/>
    <dgm:cxn modelId="{EDC650E5-F74A-487F-B2DF-EE79593E468C}" type="presOf" srcId="{FA45685F-227A-6442-9EA6-897513B42373}" destId="{0E42BD9C-7EDC-1B44-957C-88A782FB058D}" srcOrd="0" destOrd="0" presId="urn:microsoft.com/office/officeart/2005/8/layout/lProcess3"/>
    <dgm:cxn modelId="{23A71639-4E4A-9B4D-B2A8-8724F67B2D7A}" srcId="{88AA0FA0-C667-7D45-A62C-1B753B82E562}" destId="{920DAAEB-D60B-3D4E-9F50-4F3A6CD489C5}" srcOrd="0" destOrd="0" parTransId="{C88EAC82-208F-2E44-8F92-059D0310869D}" sibTransId="{C2631C52-2D2D-1F46-A61D-C82BA07C046E}"/>
    <dgm:cxn modelId="{6E7CAAC2-8C32-4232-924A-B386D23F33E5}" type="presOf" srcId="{88AA0FA0-C667-7D45-A62C-1B753B82E562}" destId="{F40E7D02-4746-3441-A521-CC76483BD0B6}" srcOrd="0" destOrd="0" presId="urn:microsoft.com/office/officeart/2005/8/layout/lProcess3"/>
    <dgm:cxn modelId="{AB06DC75-9725-40FD-A754-C6A415B3C983}" type="presOf" srcId="{2642F204-618A-FF4C-8022-784489E563BE}" destId="{8D77A430-3F20-0D46-A3E3-627B6068FE70}" srcOrd="0" destOrd="0" presId="urn:microsoft.com/office/officeart/2005/8/layout/lProcess3"/>
    <dgm:cxn modelId="{3AD30950-86C1-5E4A-99FA-FAFD5D856A4D}" srcId="{FA45685F-227A-6442-9EA6-897513B42373}" destId="{6A4E6E67-750E-B041-9AF7-FABABD4990A0}" srcOrd="4" destOrd="0" parTransId="{E63084E5-B09D-F04F-A6DE-D25C2130BBEF}" sibTransId="{C307176C-42B3-9B4A-BDA3-493EAE9809C1}"/>
    <dgm:cxn modelId="{90C1E63C-68FD-5345-9193-719753EF03FB}" srcId="{FA45685F-227A-6442-9EA6-897513B42373}" destId="{88AA0FA0-C667-7D45-A62C-1B753B82E562}" srcOrd="2" destOrd="0" parTransId="{E4E36649-EB30-C245-869E-85E079CEFC71}" sibTransId="{3FB58F82-42C2-E94B-97A8-4C8FA9C09C75}"/>
    <dgm:cxn modelId="{25F8CF40-5339-4FB2-9F76-8A9BD591D479}" type="presOf" srcId="{A0B51C0F-21AD-4A46-A0E1-1111ADCEF934}" destId="{517F8158-8025-6A4D-A1D0-BDCFB3AD9FF4}" srcOrd="0" destOrd="0" presId="urn:microsoft.com/office/officeart/2005/8/layout/lProcess3"/>
    <dgm:cxn modelId="{8BBA3026-A0CC-4FDD-A75E-83FD74064233}" type="presParOf" srcId="{0E42BD9C-7EDC-1B44-957C-88A782FB058D}" destId="{41B20A52-A158-FB41-BD42-53CD0FB4338F}" srcOrd="0" destOrd="0" presId="urn:microsoft.com/office/officeart/2005/8/layout/lProcess3"/>
    <dgm:cxn modelId="{E8A64CFB-457B-4600-B6FC-E4AA9D0A3B45}" type="presParOf" srcId="{41B20A52-A158-FB41-BD42-53CD0FB4338F}" destId="{8D77A430-3F20-0D46-A3E3-627B6068FE70}" srcOrd="0" destOrd="0" presId="urn:microsoft.com/office/officeart/2005/8/layout/lProcess3"/>
    <dgm:cxn modelId="{99B35E76-F8A8-4DC9-BC4E-000D194B3FFD}" type="presParOf" srcId="{41B20A52-A158-FB41-BD42-53CD0FB4338F}" destId="{50E1A5AC-4536-AA44-9086-3C100F16F018}" srcOrd="1" destOrd="0" presId="urn:microsoft.com/office/officeart/2005/8/layout/lProcess3"/>
    <dgm:cxn modelId="{32AEB3CD-A2BC-477B-98CE-25977843A9CB}" type="presParOf" srcId="{41B20A52-A158-FB41-BD42-53CD0FB4338F}" destId="{517F8158-8025-6A4D-A1D0-BDCFB3AD9FF4}" srcOrd="2" destOrd="0" presId="urn:microsoft.com/office/officeart/2005/8/layout/lProcess3"/>
    <dgm:cxn modelId="{0C49E6D4-4CC0-4420-916E-9B9FA7C7F9E4}" type="presParOf" srcId="{41B20A52-A158-FB41-BD42-53CD0FB4338F}" destId="{CE6503C9-A0A3-DC4E-A97F-7A0B40A2FB5E}" srcOrd="3" destOrd="0" presId="urn:microsoft.com/office/officeart/2005/8/layout/lProcess3"/>
    <dgm:cxn modelId="{CF4D7A78-1A90-4466-B14F-E1B7FED53176}" type="presParOf" srcId="{41B20A52-A158-FB41-BD42-53CD0FB4338F}" destId="{06D1CA7E-22D6-3443-9C57-B19DE0C04D4F}" srcOrd="4" destOrd="0" presId="urn:microsoft.com/office/officeart/2005/8/layout/lProcess3"/>
    <dgm:cxn modelId="{19EABC7A-6C19-4D48-A8E3-5DD06EA60C0E}" type="presParOf" srcId="{41B20A52-A158-FB41-BD42-53CD0FB4338F}" destId="{EC10B786-A907-B444-92D3-FFECE404D268}" srcOrd="5" destOrd="0" presId="urn:microsoft.com/office/officeart/2005/8/layout/lProcess3"/>
    <dgm:cxn modelId="{128323A4-F86D-4E8D-9B75-42AA6E3E218F}" type="presParOf" srcId="{41B20A52-A158-FB41-BD42-53CD0FB4338F}" destId="{B1C3FB06-C2EE-D94C-ABC0-69C1B2FD20DF}" srcOrd="6" destOrd="0" presId="urn:microsoft.com/office/officeart/2005/8/layout/lProcess3"/>
    <dgm:cxn modelId="{47BF2FA3-7B7F-4CB7-B5C0-917ACA608290}" type="presParOf" srcId="{0E42BD9C-7EDC-1B44-957C-88A782FB058D}" destId="{3441D181-B814-DC42-8D98-E2F17D0A5ABE}" srcOrd="1" destOrd="0" presId="urn:microsoft.com/office/officeart/2005/8/layout/lProcess3"/>
    <dgm:cxn modelId="{4C92A8C3-EC0B-4187-9346-1F1ABCD9DBEF}" type="presParOf" srcId="{0E42BD9C-7EDC-1B44-957C-88A782FB058D}" destId="{29F7E9B4-303B-42A7-BCC7-7D0DF45B67E5}" srcOrd="2" destOrd="0" presId="urn:microsoft.com/office/officeart/2005/8/layout/lProcess3"/>
    <dgm:cxn modelId="{37F3262E-F4C8-48A9-B22E-93606BA2ADC2}" type="presParOf" srcId="{29F7E9B4-303B-42A7-BCC7-7D0DF45B67E5}" destId="{F3B149BC-F554-4207-96EF-50C9DFFE2D0A}" srcOrd="0" destOrd="0" presId="urn:microsoft.com/office/officeart/2005/8/layout/lProcess3"/>
    <dgm:cxn modelId="{9BB08E40-83D7-4501-9C87-D9B294E415EE}" type="presParOf" srcId="{0E42BD9C-7EDC-1B44-957C-88A782FB058D}" destId="{E7CC9885-EE7B-4B86-9952-885E4CB0E11D}" srcOrd="3" destOrd="0" presId="urn:microsoft.com/office/officeart/2005/8/layout/lProcess3"/>
    <dgm:cxn modelId="{BDCD7C2B-51A8-4BA5-892E-20B6EB798C7D}" type="presParOf" srcId="{0E42BD9C-7EDC-1B44-957C-88A782FB058D}" destId="{911846D4-3243-D940-B7C4-57B7D04714A2}" srcOrd="4" destOrd="0" presId="urn:microsoft.com/office/officeart/2005/8/layout/lProcess3"/>
    <dgm:cxn modelId="{DABAADFB-407B-4CB3-9BEF-5BB65A0BD407}" type="presParOf" srcId="{911846D4-3243-D940-B7C4-57B7D04714A2}" destId="{F40E7D02-4746-3441-A521-CC76483BD0B6}" srcOrd="0" destOrd="0" presId="urn:microsoft.com/office/officeart/2005/8/layout/lProcess3"/>
    <dgm:cxn modelId="{9ED556CF-D521-4997-BD36-A09891EA5D1F}" type="presParOf" srcId="{911846D4-3243-D940-B7C4-57B7D04714A2}" destId="{5C9D043A-68B9-6A48-B85A-A2CAC23D3BB3}" srcOrd="1" destOrd="0" presId="urn:microsoft.com/office/officeart/2005/8/layout/lProcess3"/>
    <dgm:cxn modelId="{B97C21E7-0672-4F7B-89FD-0B86BCEFF1C1}" type="presParOf" srcId="{911846D4-3243-D940-B7C4-57B7D04714A2}" destId="{881D5FF7-73A4-7E46-A16A-D9EC56310F0D}" srcOrd="2" destOrd="0" presId="urn:microsoft.com/office/officeart/2005/8/layout/lProcess3"/>
    <dgm:cxn modelId="{59D34EB8-6EC8-460A-B4AA-B3E3DB34D80D}" type="presParOf" srcId="{0E42BD9C-7EDC-1B44-957C-88A782FB058D}" destId="{C33085D1-549B-D04F-BE0B-274155BCCC7A}" srcOrd="5" destOrd="0" presId="urn:microsoft.com/office/officeart/2005/8/layout/lProcess3"/>
    <dgm:cxn modelId="{05290747-D365-4F64-9690-272ED6E17519}" type="presParOf" srcId="{0E42BD9C-7EDC-1B44-957C-88A782FB058D}" destId="{53585619-94C7-EC45-A66D-0433F4D66657}" srcOrd="6" destOrd="0" presId="urn:microsoft.com/office/officeart/2005/8/layout/lProcess3"/>
    <dgm:cxn modelId="{80EBF136-2E8A-4EDB-9B2F-5F252C63CBDE}" type="presParOf" srcId="{53585619-94C7-EC45-A66D-0433F4D66657}" destId="{3635848A-E6C3-2D4E-90C9-3475D87E872A}" srcOrd="0" destOrd="0" presId="urn:microsoft.com/office/officeart/2005/8/layout/lProcess3"/>
    <dgm:cxn modelId="{E6D6892C-4638-4ED2-B6BE-563430B8D783}" type="presParOf" srcId="{0E42BD9C-7EDC-1B44-957C-88A782FB058D}" destId="{E7701762-2B79-4341-A2C0-C38526DBE553}" srcOrd="7" destOrd="0" presId="urn:microsoft.com/office/officeart/2005/8/layout/lProcess3"/>
    <dgm:cxn modelId="{15A4D069-E96A-44E2-8831-305166443BC6}" type="presParOf" srcId="{0E42BD9C-7EDC-1B44-957C-88A782FB058D}" destId="{17B0F9E9-CBE9-4D4F-B779-5B9161AFA369}" srcOrd="8" destOrd="0" presId="urn:microsoft.com/office/officeart/2005/8/layout/lProcess3"/>
    <dgm:cxn modelId="{9D2F163D-7F8B-4C9D-BBB6-4D77C510F0DA}" type="presParOf" srcId="{17B0F9E9-CBE9-4D4F-B779-5B9161AFA369}" destId="{B5FA44BA-2E1C-C24C-9F4E-A7F461E56D7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7A430-3F20-0D46-A3E3-627B6068FE70}">
      <dsp:nvSpPr>
        <dsp:cNvPr id="0" name=""/>
        <dsp:cNvSpPr/>
      </dsp:nvSpPr>
      <dsp:spPr>
        <a:xfrm>
          <a:off x="741800" y="3361"/>
          <a:ext cx="1709290" cy="68168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1st Year</a:t>
          </a:r>
        </a:p>
      </dsp:txBody>
      <dsp:txXfrm>
        <a:off x="1082642" y="3361"/>
        <a:ext cx="1027606" cy="681684"/>
      </dsp:txXfrm>
    </dsp:sp>
    <dsp:sp modelId="{517F8158-8025-6A4D-A1D0-BDCFB3AD9FF4}">
      <dsp:nvSpPr>
        <dsp:cNvPr id="0" name=""/>
        <dsp:cNvSpPr/>
      </dsp:nvSpPr>
      <dsp:spPr>
        <a:xfrm>
          <a:off x="2229543" y="1762"/>
          <a:ext cx="1707579" cy="6848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solidFill>
                <a:schemeClr val="bg1"/>
              </a:solidFill>
            </a:rPr>
            <a:t>2nd Year</a:t>
          </a:r>
        </a:p>
      </dsp:txBody>
      <dsp:txXfrm>
        <a:off x="2571984" y="1762"/>
        <a:ext cx="1022697" cy="684882"/>
      </dsp:txXfrm>
    </dsp:sp>
    <dsp:sp modelId="{06D1CA7E-22D6-3443-9C57-B19DE0C04D4F}">
      <dsp:nvSpPr>
        <dsp:cNvPr id="0" name=""/>
        <dsp:cNvSpPr/>
      </dsp:nvSpPr>
      <dsp:spPr>
        <a:xfrm>
          <a:off x="3739094" y="1762"/>
          <a:ext cx="1708004" cy="6848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solidFill>
                <a:schemeClr val="bg1"/>
              </a:solidFill>
            </a:rPr>
            <a:t>3rd Year</a:t>
          </a:r>
        </a:p>
      </dsp:txBody>
      <dsp:txXfrm>
        <a:off x="4081535" y="1762"/>
        <a:ext cx="1023122" cy="684882"/>
      </dsp:txXfrm>
    </dsp:sp>
    <dsp:sp modelId="{B1C3FB06-C2EE-D94C-ABC0-69C1B2FD20DF}">
      <dsp:nvSpPr>
        <dsp:cNvPr id="0" name=""/>
        <dsp:cNvSpPr/>
      </dsp:nvSpPr>
      <dsp:spPr>
        <a:xfrm>
          <a:off x="5249068" y="1762"/>
          <a:ext cx="1705330" cy="6848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solidFill>
                <a:schemeClr val="bg1"/>
              </a:solidFill>
            </a:rPr>
            <a:t>4th Year</a:t>
          </a:r>
        </a:p>
      </dsp:txBody>
      <dsp:txXfrm>
        <a:off x="5591509" y="1762"/>
        <a:ext cx="1020448" cy="684882"/>
      </dsp:txXfrm>
    </dsp:sp>
    <dsp:sp modelId="{F3B149BC-F554-4207-96EF-50C9DFFE2D0A}">
      <dsp:nvSpPr>
        <dsp:cNvPr id="0" name=""/>
        <dsp:cNvSpPr/>
      </dsp:nvSpPr>
      <dsp:spPr>
        <a:xfrm>
          <a:off x="741800" y="782080"/>
          <a:ext cx="1196561" cy="681684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HON 100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1082642" y="782080"/>
        <a:ext cx="514877" cy="681684"/>
      </dsp:txXfrm>
    </dsp:sp>
    <dsp:sp modelId="{F40E7D02-4746-3441-A521-CC76483BD0B6}">
      <dsp:nvSpPr>
        <dsp:cNvPr id="0" name=""/>
        <dsp:cNvSpPr/>
      </dsp:nvSpPr>
      <dsp:spPr>
        <a:xfrm>
          <a:off x="741800" y="1559201"/>
          <a:ext cx="1704212" cy="686054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</a:rPr>
            <a:t>Honors </a:t>
          </a:r>
          <a:r>
            <a:rPr lang="en-US" sz="1600" kern="1200" dirty="0" err="1" smtClean="0">
              <a:solidFill>
                <a:schemeClr val="tx1"/>
              </a:solidFill>
            </a:rPr>
            <a:t>GenEds</a:t>
          </a:r>
          <a:r>
            <a:rPr lang="en-US" sz="1600" kern="1200" dirty="0" smtClean="0">
              <a:solidFill>
                <a:schemeClr val="tx1"/>
              </a:solidFill>
            </a:rPr>
            <a:t>      (6 CH)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1084827" y="1559201"/>
        <a:ext cx="1018158" cy="686054"/>
      </dsp:txXfrm>
    </dsp:sp>
    <dsp:sp modelId="{881D5FF7-73A4-7E46-A16A-D9EC56310F0D}">
      <dsp:nvSpPr>
        <dsp:cNvPr id="0" name=""/>
        <dsp:cNvSpPr/>
      </dsp:nvSpPr>
      <dsp:spPr>
        <a:xfrm>
          <a:off x="2224465" y="1559201"/>
          <a:ext cx="1705330" cy="686053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Honors </a:t>
          </a:r>
          <a:r>
            <a:rPr lang="en-US" sz="1600" kern="1200" dirty="0" smtClean="0"/>
            <a:t>Seminars  (6 CH)</a:t>
          </a:r>
          <a:endParaRPr lang="en-US" sz="1600" kern="1200" dirty="0"/>
        </a:p>
      </dsp:txBody>
      <dsp:txXfrm>
        <a:off x="2567492" y="1559201"/>
        <a:ext cx="1019277" cy="686053"/>
      </dsp:txXfrm>
    </dsp:sp>
    <dsp:sp modelId="{3635848A-E6C3-2D4E-90C9-3475D87E872A}">
      <dsp:nvSpPr>
        <dsp:cNvPr id="0" name=""/>
        <dsp:cNvSpPr/>
      </dsp:nvSpPr>
      <dsp:spPr>
        <a:xfrm>
          <a:off x="2233872" y="2351612"/>
          <a:ext cx="4744578" cy="686054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</a:rPr>
            <a:t>Honors </a:t>
          </a:r>
          <a:r>
            <a:rPr lang="en-US" sz="1600" kern="1200" dirty="0" smtClean="0">
              <a:solidFill>
                <a:schemeClr val="tx1"/>
              </a:solidFill>
            </a:rPr>
            <a:t>electives (9 CH)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2576899" y="2351612"/>
        <a:ext cx="4058524" cy="686054"/>
      </dsp:txXfrm>
    </dsp:sp>
    <dsp:sp modelId="{B5FA44BA-2E1C-C24C-9F4E-A7F461E56D7B}">
      <dsp:nvSpPr>
        <dsp:cNvPr id="0" name=""/>
        <dsp:cNvSpPr/>
      </dsp:nvSpPr>
      <dsp:spPr>
        <a:xfrm>
          <a:off x="4508740" y="3123944"/>
          <a:ext cx="2450077" cy="686054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</a:rPr>
            <a:t>Senior Honors </a:t>
          </a:r>
          <a:r>
            <a:rPr lang="en-US" sz="1600" kern="1200" dirty="0" smtClean="0">
              <a:solidFill>
                <a:schemeClr val="tx1"/>
              </a:solidFill>
            </a:rPr>
            <a:t>Project (6 CH)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851767" y="3123944"/>
        <a:ext cx="1764023" cy="686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3" y="1"/>
            <a:ext cx="4033943" cy="35388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052A42C5-4807-4074-BC3C-85C5532DAE9B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99376"/>
            <a:ext cx="4033943" cy="353887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3" y="6699376"/>
            <a:ext cx="4033943" cy="353887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1AD03C53-44A7-40F7-A280-E8B7274EE4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64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663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2663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57837113-DFCD-4C53-9E38-BD6102C8B757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2425" y="528638"/>
            <a:ext cx="3525838" cy="2644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50300"/>
            <a:ext cx="7447280" cy="317396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99376"/>
            <a:ext cx="4033943" cy="352663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3" y="6699376"/>
            <a:ext cx="4033943" cy="352663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943DE909-DC27-49BD-BA7B-B722460305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43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DE909-DC27-49BD-BA7B-B7224603052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657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*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07/16/96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*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25C5D1-08F4-4A21-A829-C6D621887C02}" type="slidenum">
              <a:rPr lang="en-US" altLang="en-US"/>
              <a:pPr>
                <a:defRPr/>
              </a:pPr>
              <a:t>12</a:t>
            </a:fld>
            <a:r>
              <a:rPr lang="en-US" altLang="en-US" dirty="0"/>
              <a:t>##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49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941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8107C-01D6-4D5C-8270-69F5CD4AA977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1309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352D2-9B7F-416A-B230-6981B6D8D790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3959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6F0FB-183C-4C53-B596-1CF76F3AC176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88616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DE3A-B47A-45BD-8307-444E230BF01B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0545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6B2E-D597-4E54-827B-E260BE522418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3005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31512-AD0A-498C-9419-79BFC1C5D0CE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33148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79D86-B8C4-49D1-8BA9-522ED06A6BEB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56324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2D49-D039-415E-875F-B787BD82EBE3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23477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49A85-F7E5-4303-B42F-1C40B1507332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2796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CC004-8EEA-43B0-94C8-9CA2C46C72E3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82370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6E44-3C2F-4E8D-AB7A-2A792CDE5B58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048976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5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64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53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15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01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0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153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0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86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62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5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D120-8B71-4022-BB0F-22FFF9BB48C4}" type="datetime1">
              <a:rPr lang="en-US" smtClean="0"/>
              <a:t>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4E1B7-EA4B-4627-8377-47E877C4B3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83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Franklin Gothic Medium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CAE7B-0151-4145-8474-9BF5CF58F78D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E6682-CA10-4891-8535-D6EF4A72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4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33" y="-27217"/>
            <a:ext cx="9142858" cy="68571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590800"/>
            <a:ext cx="9152641" cy="1828800"/>
          </a:xfrm>
          <a:prstGeom prst="rect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783" y="2743200"/>
            <a:ext cx="9104642" cy="1422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Franklin Gothic Medium Cond" pitchFamily="34" charset="0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chemeClr val="bg1"/>
                </a:solidFill>
              </a:rPr>
              <a:t>CHOICES Presentation</a:t>
            </a:r>
          </a:p>
          <a:p>
            <a:r>
              <a:rPr lang="en-US" sz="4800" dirty="0" smtClean="0">
                <a:solidFill>
                  <a:schemeClr val="bg1"/>
                </a:solidFill>
              </a:rPr>
              <a:t>(April 2017)</a:t>
            </a:r>
            <a:endParaRPr lang="en-US" sz="4400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71" y="2667000"/>
            <a:ext cx="91428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783" y="4343400"/>
            <a:ext cx="91428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9898"/>
            <a:ext cx="5010037" cy="196895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45469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8200"/>
            <a:ext cx="8636000" cy="48577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7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Outline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JMU?</a:t>
            </a:r>
          </a:p>
          <a:p>
            <a:endParaRPr 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Honors at JMU?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Curriculum Overview.</a:t>
            </a:r>
          </a:p>
          <a:p>
            <a:endParaRPr 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Admissions Process.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Current Honors Students.</a:t>
            </a:r>
          </a:p>
          <a:p>
            <a:endParaRPr 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Q&amp;A.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57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JMU?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49579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JMU is a Community Engaged University </a:t>
            </a:r>
            <a:r>
              <a:rPr lang="en-US" alt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educating enlightened citizens.  </a:t>
            </a:r>
          </a:p>
          <a:p>
            <a:pPr>
              <a:defRPr/>
            </a:pPr>
            <a:endParaRPr lang="en-US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JMU is focused 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created </a:t>
            </a:r>
            <a:r>
              <a:rPr lang="en-US" alt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high-impact 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inquiry-based learning </a:t>
            </a:r>
            <a:r>
              <a:rPr lang="en-US" alt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environments.</a:t>
            </a:r>
          </a:p>
          <a:p>
            <a:pPr>
              <a:defRPr/>
            </a:pPr>
            <a:endParaRPr lang="en-US" alt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995" y="1676400"/>
            <a:ext cx="3552205" cy="9176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029200"/>
            <a:ext cx="7086600" cy="830997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Engaged Universities like JMU have the potential to give students a virtually unmatched education</a:t>
            </a:r>
            <a:r>
              <a:rPr lang="en-US" alt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http://www.jmu.edu/about/_images/rank-rec-slideshow/next-pic1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990" y="3657601"/>
            <a:ext cx="3552205" cy="9176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8" name="Picture 4" descr="http://www.jmu.edu/about/_images/rank-rec-slideshow/next-pic2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990" y="2663745"/>
            <a:ext cx="3552210" cy="91765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79426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38100"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Honors at JMU?</a:t>
            </a:r>
            <a:endParaRPr lang="en-US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Our honors program builds upon JMU’s strengths!!</a:t>
            </a:r>
          </a:p>
          <a:p>
            <a:pPr lvl="1"/>
            <a:r>
              <a:rPr lang="en-US" sz="2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An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ngaged university focused on undergraduate student success.</a:t>
            </a:r>
          </a:p>
          <a:p>
            <a:pPr lvl="1">
              <a:defRPr/>
            </a:pPr>
            <a:r>
              <a:rPr lang="en-US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on high-impact </a:t>
            </a: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inquiry-based learning practices.</a:t>
            </a: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</a:t>
            </a: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educating enlightened citizens</a:t>
            </a:r>
            <a:r>
              <a:rPr lang="en-US" alt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endParaRPr lang="en-US" alt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Honors College Mission:</a:t>
            </a:r>
          </a:p>
          <a:p>
            <a:pPr lvl="1"/>
            <a:r>
              <a:rPr lang="en-US" sz="2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Our mission 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is to prepare thoughtful and engaged citizens equipped to lead, innovate, and make meaningful contributions in a complex and ever changing global community.</a:t>
            </a:r>
          </a:p>
          <a:p>
            <a:pPr marL="457200" lvl="1" indent="0">
              <a:buNone/>
              <a:defRPr/>
            </a:pPr>
            <a:endParaRPr lang="en-US" sz="2000" b="1" i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 lvl="1" indent="0">
              <a:buNone/>
              <a:defRPr/>
            </a:pPr>
            <a:endParaRPr lang="en-US" sz="20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lvl="1">
              <a:defRPr/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059E50-153A-4243-A063-807B4E3BE9F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5150027"/>
            <a:ext cx="6096000" cy="1200329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sz="2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We </a:t>
            </a:r>
            <a:r>
              <a:rPr lang="en-US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expect our students to grow as leaders over time in their individual </a:t>
            </a:r>
            <a:r>
              <a:rPr lang="en-US" sz="2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areas and be engaged in life long learning.  </a:t>
            </a:r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57959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Features of Honors at JMU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Unique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Classes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Areas-of-Emphasis Tracks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Scholarship Support for Signature Summer Experiences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for Peer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Faculty &amp; Alumni Mentoring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Advising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Preparation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Graduate, Professional, Post-Baccalaureate Training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Hillcrest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House Lab &amp; Lounge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Priority Registration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Living Learning Community Opportunities.</a:t>
            </a:r>
          </a:p>
          <a:p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6945" y="5265003"/>
            <a:ext cx="6172200" cy="83099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tools to help our students create a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series of linked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transformative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experiences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48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Honors Curriculum Overview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697"/>
              </p:ext>
            </p:extLst>
          </p:nvPr>
        </p:nvGraphicFramePr>
        <p:xfrm>
          <a:off x="723900" y="1650953"/>
          <a:ext cx="7696200" cy="380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5638800"/>
            <a:ext cx="6934200" cy="830997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Honors enhances a student’s normal JMU experience and coursework.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96319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Honors Curriculum Overview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at JMU allows students the opportunity to: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unique pathways through the curriculum.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curricular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co-curricular components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together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Explore inter- and cross-disciplinary </a:t>
            </a:r>
            <a:r>
              <a:rPr lang="en-US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studies outside of a traditional </a:t>
            </a:r>
            <a:r>
              <a:rPr lang="en-US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major.</a:t>
            </a:r>
          </a:p>
          <a:p>
            <a:pPr lvl="1"/>
            <a:endParaRPr lang="en-US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4075093"/>
            <a:ext cx="7619999" cy="83099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students have the chance to create a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series of linked transformative experiences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1" y="5181600"/>
            <a:ext cx="7619999" cy="83099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Honors </a:t>
            </a:r>
            <a:r>
              <a:rPr lang="en-US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acts as a </a:t>
            </a:r>
            <a:r>
              <a:rPr lang="en-US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catalyst for students to achieve their long-term professional and personal goals.  </a:t>
            </a:r>
          </a:p>
        </p:txBody>
      </p:sp>
    </p:spTree>
    <p:extLst>
      <p:ext uri="{BB962C8B-B14F-4D97-AF65-F5344CB8AC3E}">
        <p14:creationId xmlns:p14="http://schemas.microsoft.com/office/powerpoint/2010/main" val="1201516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Admissions Process</a:t>
            </a:r>
            <a:endParaRPr lang="en-US" b="1" dirty="0">
              <a:ln w="3810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Highly Competitive </a:t>
            </a:r>
          </a:p>
          <a:p>
            <a:pPr lvl="2"/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~1000 applications</a:t>
            </a:r>
          </a:p>
          <a:p>
            <a:pPr lvl="2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Freshman class restricted to ~200</a:t>
            </a:r>
          </a:p>
          <a:p>
            <a:pPr lvl="2"/>
            <a:endParaRPr lang="en-US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Separate 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</a:t>
            </a:r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 (with essay submissions)</a:t>
            </a:r>
            <a:endPara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Deadlines:  </a:t>
            </a:r>
          </a:p>
          <a:p>
            <a:pPr lvl="3"/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 30</a:t>
            </a:r>
            <a:r>
              <a:rPr lang="en-US" sz="18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(Early Action)</a:t>
            </a:r>
          </a:p>
          <a:p>
            <a:pPr lvl="3"/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February 28</a:t>
            </a:r>
            <a:r>
              <a:rPr lang="en-US" sz="18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(Regular Decision)</a:t>
            </a:r>
          </a:p>
          <a:p>
            <a:pPr lvl="3"/>
            <a:endParaRPr lang="en-US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Average Accepted Student Profile:</a:t>
            </a:r>
          </a:p>
          <a:p>
            <a:pPr lvl="2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 grades in all of their core courses, strong AP or DE coursework, strong essay responses, and demonstrated leadership activities in school and/or the community. </a:t>
            </a:r>
          </a:p>
          <a:p>
            <a:pPr lvl="2"/>
            <a:endParaRPr lang="en-US" sz="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Entry Points for Honors: </a:t>
            </a:r>
          </a:p>
          <a:p>
            <a:pPr lvl="2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 II (Freshmen &amp; Sophomores)</a:t>
            </a:r>
          </a:p>
          <a:p>
            <a:pPr lvl="2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 III (Select Juniors</a:t>
            </a:r>
            <a:r>
              <a:rPr lang="en-US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156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7" y="151950"/>
            <a:ext cx="1659326" cy="8660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27753" y="332323"/>
            <a:ext cx="556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017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Huber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017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Residential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017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Learning Community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330170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1026" name="Picture 2" descr="Image result for jmu shenandoah hal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7"/>
          <a:stretch/>
        </p:blipFill>
        <p:spPr bwMode="auto">
          <a:xfrm>
            <a:off x="8" y="2894374"/>
            <a:ext cx="4554280" cy="395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546228" y="3025338"/>
            <a:ext cx="2008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Shenandoah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Hall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09974" y="5265238"/>
            <a:ext cx="3926379" cy="13311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Courses for Huber RLC Members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2017: IPE 201H, 1 credit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 Professionals in Diverse Communities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Spring 2018: IPE 202H, 2 credits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 Care Service in Diverse Communities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57829" y="2928558"/>
            <a:ext cx="44490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Social Determinants of Health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Community Service Learning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Interprofessional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Perspectives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Career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Exploration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Reflection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Collaborative Learning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Academic Success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625" y="1865687"/>
            <a:ext cx="8743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307B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Designed for First-Year Pre-Professional Health Students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307B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We hope you’ll apply!  On-line Application opens April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30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1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4730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30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!    </a:t>
            </a:r>
          </a:p>
        </p:txBody>
      </p:sp>
      <p:pic>
        <p:nvPicPr>
          <p:cNvPr id="1028" name="Picture 4" descr="http://www.jmu.edu/_images/orl/rlc/rlc%20logo%20201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63" y="151950"/>
            <a:ext cx="1877756" cy="12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content.xx.fbcdn.net/v/t31.0-8/14067805_1116621331737750_2683675769460000649_o.jpg?oh=0ec635aaff519e100bffeb280cda032f&amp;oe=592E35D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1" y="1025568"/>
            <a:ext cx="1750918" cy="68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4307" y="6187179"/>
            <a:ext cx="272222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pph@jmu.edu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1090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Current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Honors 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College Students </a:t>
            </a:r>
            <a:b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(Discussion Questions)</a:t>
            </a:r>
            <a:endParaRPr lang="en-US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are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home? 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your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majors/minors and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graduation year?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drew you to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JMU? </a:t>
            </a:r>
          </a:p>
          <a:p>
            <a:pPr marL="457200" indent="-457200">
              <a:buFont typeface="+mj-lt"/>
              <a:buAutoNum type="arabicPeriod"/>
            </a:pPr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drew you to choosing Honors at JMU?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Honors Experience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impacted you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most?</a:t>
            </a:r>
          </a:p>
          <a:p>
            <a:pPr marL="457200" indent="-457200">
              <a:buFont typeface="+mj-lt"/>
              <a:buAutoNum type="arabicPeriod"/>
            </a:pPr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your future plans? 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34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ewcomer\AppData\Local\Microsoft\Windows\Temporary Internet Files\Content.IE5\NX3NHSG3\MC900383308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3856"/>
            <a:ext cx="7183078" cy="4585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059E50-153A-4243-A063-807B4E3BE9F9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5276671"/>
            <a:ext cx="7086600" cy="1200329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REMINDER</a:t>
            </a:r>
          </a:p>
          <a:p>
            <a:pPr algn="ctr"/>
            <a:r>
              <a:rPr lang="en-US" alt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Open House</a:t>
            </a:r>
          </a:p>
          <a:p>
            <a:pPr algn="ctr"/>
            <a:r>
              <a:rPr lang="en-US" alt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11:00 – 3:00 today at Hillcrest House</a:t>
            </a:r>
            <a:endParaRPr lang="en-US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942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 II Option</a:t>
            </a:r>
            <a:endParaRPr lang="en-US" b="1" dirty="0">
              <a:ln w="3810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2" indent="-342900"/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to current JMU Freshmen and first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semester Sophomores</a:t>
            </a:r>
          </a:p>
          <a:p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Separate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 (with essay and transcript and curriculum plan submissions)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Approximate Deadline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October and April </a:t>
            </a:r>
            <a:endParaRPr lang="en-US" sz="2000" b="1" baseline="30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Requires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completion of 18 hours of Honors coursework in addition to the Senior Honors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(24 credit hours total). </a:t>
            </a:r>
          </a:p>
          <a:p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Track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students are expected to complete three Honors courses during their first year in the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program.  Enrollment in an Honors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 of Emphasis seminar during the Fall enrollment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 is strongly suggested.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886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 III Option</a:t>
            </a:r>
            <a:endParaRPr lang="en-US" b="1" dirty="0">
              <a:ln w="3810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to select JMU Juniors</a:t>
            </a:r>
          </a:p>
          <a:p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Intended for students wanting to focus solely on independent research leading to the completion of a Senior Honors Project.</a:t>
            </a:r>
          </a:p>
          <a:p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Process:</a:t>
            </a:r>
          </a:p>
          <a:p>
            <a:pPr lvl="1"/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Register for 499A in the second semester of their Junior year through the department of their major.</a:t>
            </a:r>
          </a:p>
          <a:p>
            <a:pPr lvl="1"/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Submit the Senior Honors Project Application with Research Proposal to the Honors Program office by the stated semester deadline.</a:t>
            </a:r>
          </a:p>
          <a:p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007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Admissions </a:t>
            </a:r>
            <a:r>
              <a:rPr lang="en-US" b="1" dirty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br>
              <a:rPr lang="en-US" b="1" dirty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(http</a:t>
            </a:r>
            <a:r>
              <a:rPr lang="en-US" sz="2000" b="1" dirty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2000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www.jmu.edu/honors/apply/freshmen.shtml)</a:t>
            </a:r>
            <a:endParaRPr lang="en-US" sz="3600" b="1" dirty="0">
              <a:ln w="3810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751" y="1600200"/>
            <a:ext cx="7854497" cy="45259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41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Admissions </a:t>
            </a:r>
            <a:r>
              <a:rPr lang="en-US" b="1" dirty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br>
              <a:rPr lang="en-US" b="1" dirty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(http://www.jmu.edu/honors/apply/how-to-apply.shtml)</a:t>
            </a:r>
            <a:endParaRPr lang="en-US" sz="3600" b="1" dirty="0">
              <a:ln w="3810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9984" y="1524000"/>
            <a:ext cx="6544031" cy="513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04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Admissions Process</a:t>
            </a:r>
            <a:b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http://www.jmu.edu/honors/apply/freshmen.shtml)</a:t>
            </a:r>
            <a:endParaRPr lang="en-US" b="1" dirty="0">
              <a:ln w="3810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3441" y="1543533"/>
            <a:ext cx="6497117" cy="517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111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Admissions Process</a:t>
            </a:r>
            <a:b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http://www.jmu.edu/honors/apply/freshmen.shtml)</a:t>
            </a:r>
            <a:endParaRPr lang="en-US" b="1" dirty="0">
              <a:ln w="3810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6188" y="1600200"/>
            <a:ext cx="573162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33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Contact Us</a:t>
            </a:r>
            <a:br>
              <a:rPr lang="en-US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ln w="381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(www.jmu.edu/honors)</a:t>
            </a:r>
            <a:endParaRPr lang="en-US" b="1" dirty="0">
              <a:ln w="3810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633" y="1600200"/>
            <a:ext cx="697473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79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5dd3b5eab04799935286d652a75b776e2b83c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1799</TotalTime>
  <Words>762</Words>
  <Application>Microsoft Office PowerPoint</Application>
  <PresentationFormat>On-screen Show (4:3)</PresentationFormat>
  <Paragraphs>159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DFKai-SB</vt:lpstr>
      <vt:lpstr>Aharoni</vt:lpstr>
      <vt:lpstr>Arial</vt:lpstr>
      <vt:lpstr>Arial Black</vt:lpstr>
      <vt:lpstr>Calibri</vt:lpstr>
      <vt:lpstr>Calibri Light</vt:lpstr>
      <vt:lpstr>Franklin Gothic Medium Cond</vt:lpstr>
      <vt:lpstr>Times New Roman</vt:lpstr>
      <vt:lpstr>Wingdings</vt:lpstr>
      <vt:lpstr>Blank</vt:lpstr>
      <vt:lpstr>Office Theme</vt:lpstr>
      <vt:lpstr>PowerPoint Presentation</vt:lpstr>
      <vt:lpstr>PowerPoint Presentation</vt:lpstr>
      <vt:lpstr>Outline</vt:lpstr>
      <vt:lpstr>Why JMU?</vt:lpstr>
      <vt:lpstr>Why Honors at JMU?</vt:lpstr>
      <vt:lpstr>Additional Features of Honors at JMU</vt:lpstr>
      <vt:lpstr>Honors Curriculum Overview</vt:lpstr>
      <vt:lpstr>Honors Curriculum Overview</vt:lpstr>
      <vt:lpstr>Honors Admissions Process</vt:lpstr>
      <vt:lpstr>PowerPoint Presentation</vt:lpstr>
      <vt:lpstr>Current Honors College Students  (Discussion Questions)</vt:lpstr>
      <vt:lpstr>PowerPoint Presentation</vt:lpstr>
      <vt:lpstr>Track II Option</vt:lpstr>
      <vt:lpstr>Track III Option</vt:lpstr>
      <vt:lpstr>Honors Admissions Process (http://www.jmu.edu/honors/apply/freshmen.shtml)</vt:lpstr>
      <vt:lpstr>Honors Admissions Process (http://www.jmu.edu/honors/apply/how-to-apply.shtml)</vt:lpstr>
      <vt:lpstr>Honors Admissions Process (http://www.jmu.edu/honors/apply/freshmen.shtml)</vt:lpstr>
      <vt:lpstr>Honors Admissions Process (http://www.jmu.edu/honors/apply/freshmen.shtml)</vt:lpstr>
      <vt:lpstr>How to Contact Us (www.jmu.edu/honors)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Frana, Philip L - franapl</cp:lastModifiedBy>
  <cp:revision>232</cp:revision>
  <cp:lastPrinted>2016-04-08T13:33:05Z</cp:lastPrinted>
  <dcterms:created xsi:type="dcterms:W3CDTF">2011-09-24T02:36:15Z</dcterms:created>
  <dcterms:modified xsi:type="dcterms:W3CDTF">2018-02-13T19:06:41Z</dcterms:modified>
</cp:coreProperties>
</file>