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1"/>
  </p:notesMasterIdLst>
  <p:handoutMasterIdLst>
    <p:handoutMasterId r:id="rId12"/>
  </p:handoutMasterIdLst>
  <p:sldIdLst>
    <p:sldId id="260" r:id="rId2"/>
    <p:sldId id="315" r:id="rId3"/>
    <p:sldId id="318" r:id="rId4"/>
    <p:sldId id="319" r:id="rId5"/>
    <p:sldId id="320" r:id="rId6"/>
    <p:sldId id="321" r:id="rId7"/>
    <p:sldId id="322" r:id="rId8"/>
    <p:sldId id="323" r:id="rId9"/>
    <p:sldId id="298"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74"/>
  </p:normalViewPr>
  <p:slideViewPr>
    <p:cSldViewPr>
      <p:cViewPr varScale="1">
        <p:scale>
          <a:sx n="125" d="100"/>
          <a:sy n="125" d="100"/>
        </p:scale>
        <p:origin x="990"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23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3CC85191-BA40-DF4E-BEC6-C1612357220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77827" name="Rectangle 3">
            <a:extLst>
              <a:ext uri="{FF2B5EF4-FFF2-40B4-BE49-F238E27FC236}">
                <a16:creationId xmlns:a16="http://schemas.microsoft.com/office/drawing/2014/main" id="{42483E97-30BF-6A49-AFF2-311A76D69F8B}"/>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77828" name="Rectangle 4">
            <a:extLst>
              <a:ext uri="{FF2B5EF4-FFF2-40B4-BE49-F238E27FC236}">
                <a16:creationId xmlns:a16="http://schemas.microsoft.com/office/drawing/2014/main" id="{C38E2DA4-949E-9443-84E0-29D72BCAFFA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77829" name="Rectangle 5">
            <a:extLst>
              <a:ext uri="{FF2B5EF4-FFF2-40B4-BE49-F238E27FC236}">
                <a16:creationId xmlns:a16="http://schemas.microsoft.com/office/drawing/2014/main" id="{B8E4140F-5BEC-9648-9080-0B6575C78879}"/>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1220807-779A-1544-AAF5-0C4F286449F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EFF5346-60E6-A147-833C-DD5E71DFA2FD}"/>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23907" name="Rectangle 3">
            <a:extLst>
              <a:ext uri="{FF2B5EF4-FFF2-40B4-BE49-F238E27FC236}">
                <a16:creationId xmlns:a16="http://schemas.microsoft.com/office/drawing/2014/main" id="{8B4070E1-59D0-E648-A366-F0908F1D3A05}"/>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13316" name="Rectangle 4">
            <a:extLst>
              <a:ext uri="{FF2B5EF4-FFF2-40B4-BE49-F238E27FC236}">
                <a16:creationId xmlns:a16="http://schemas.microsoft.com/office/drawing/2014/main" id="{E339F81F-C304-794A-A164-4B877426A4E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5">
            <a:extLst>
              <a:ext uri="{FF2B5EF4-FFF2-40B4-BE49-F238E27FC236}">
                <a16:creationId xmlns:a16="http://schemas.microsoft.com/office/drawing/2014/main" id="{87C7EAD5-44FA-3543-8676-E90829BF8586}"/>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3910" name="Rectangle 6">
            <a:extLst>
              <a:ext uri="{FF2B5EF4-FFF2-40B4-BE49-F238E27FC236}">
                <a16:creationId xmlns:a16="http://schemas.microsoft.com/office/drawing/2014/main" id="{780A2C67-B702-7D4A-A58E-3D1DF4740473}"/>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23911" name="Rectangle 7">
            <a:extLst>
              <a:ext uri="{FF2B5EF4-FFF2-40B4-BE49-F238E27FC236}">
                <a16:creationId xmlns:a16="http://schemas.microsoft.com/office/drawing/2014/main" id="{0AD4238F-BBF4-AA45-B871-F736662DFB81}"/>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9CBED90-BEBD-1247-9644-4BEC8D78242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C56230C9-3BB6-6345-B350-8DBC0843B9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F9780DC-E1C0-F144-91F3-972341C188B0}" type="slidenum">
              <a:rPr lang="en-US" altLang="en-US" smtClean="0"/>
              <a:pPr/>
              <a:t>1</a:t>
            </a:fld>
            <a:endParaRPr lang="en-US" altLang="en-US"/>
          </a:p>
        </p:txBody>
      </p:sp>
      <p:sp>
        <p:nvSpPr>
          <p:cNvPr id="16386" name="Rectangle 2">
            <a:extLst>
              <a:ext uri="{FF2B5EF4-FFF2-40B4-BE49-F238E27FC236}">
                <a16:creationId xmlns:a16="http://schemas.microsoft.com/office/drawing/2014/main" id="{C5676CA7-71E1-FE4D-A668-5D2316513374}"/>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FDE4D2A3-50FD-EC4C-9738-68236A5250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80EBB0C6-7841-6F49-976C-FB19A9FF1C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1418CB5-B1A3-6045-8ABD-1BAD05F81968}" type="slidenum">
              <a:rPr lang="en-US" altLang="en-US" smtClean="0"/>
              <a:pPr/>
              <a:t>2</a:t>
            </a:fld>
            <a:endParaRPr lang="en-US" altLang="en-US"/>
          </a:p>
        </p:txBody>
      </p:sp>
      <p:sp>
        <p:nvSpPr>
          <p:cNvPr id="18434" name="Rectangle 2">
            <a:extLst>
              <a:ext uri="{FF2B5EF4-FFF2-40B4-BE49-F238E27FC236}">
                <a16:creationId xmlns:a16="http://schemas.microsoft.com/office/drawing/2014/main" id="{CCB5531F-3DBA-0D4D-A8DB-68D1D69D5A81}"/>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45F08295-D664-4A47-80BE-A3ED12261D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64D2CA15-A762-6A4B-B1AE-9C7D37D501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B016EAF-D37E-7341-82EB-BF1299FAD396}" type="slidenum">
              <a:rPr lang="en-US" altLang="en-US" smtClean="0"/>
              <a:pPr/>
              <a:t>9</a:t>
            </a:fld>
            <a:endParaRPr lang="en-US" altLang="en-US"/>
          </a:p>
        </p:txBody>
      </p:sp>
      <p:sp>
        <p:nvSpPr>
          <p:cNvPr id="22530" name="Rectangle 2">
            <a:extLst>
              <a:ext uri="{FF2B5EF4-FFF2-40B4-BE49-F238E27FC236}">
                <a16:creationId xmlns:a16="http://schemas.microsoft.com/office/drawing/2014/main" id="{9E0D54B9-01EE-3C44-81AA-331CCF929964}"/>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CAB0688E-81A7-6245-A929-6D24BDA482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3BECED-E449-D84E-8F0E-F9304EC1C976}"/>
              </a:ext>
            </a:extLst>
          </p:cNvPr>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716A516E-356F-C443-87D7-D75F9A2C646C}"/>
              </a:ext>
            </a:extLst>
          </p:cNvPr>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707FEC73-6314-1A40-BB1B-8363E54014C7}"/>
              </a:ext>
            </a:extLst>
          </p:cNvPr>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B3C29E57-8239-E84B-88DE-E7AB12036BF2}"/>
              </a:ext>
            </a:extLst>
          </p:cNvPr>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0" name="Date Placeholder 27">
            <a:extLst>
              <a:ext uri="{FF2B5EF4-FFF2-40B4-BE49-F238E27FC236}">
                <a16:creationId xmlns:a16="http://schemas.microsoft.com/office/drawing/2014/main" id="{70EB701D-C909-3149-8CC4-EB9CB8100F8D}"/>
              </a:ext>
            </a:extLst>
          </p:cNvPr>
          <p:cNvSpPr>
            <a:spLocks noGrp="1"/>
          </p:cNvSpPr>
          <p:nvPr>
            <p:ph type="dt" sz="half" idx="10"/>
          </p:nvPr>
        </p:nvSpPr>
        <p:spPr>
          <a:xfrm>
            <a:off x="6400800" y="6354763"/>
            <a:ext cx="2286000" cy="366712"/>
          </a:xfrm>
        </p:spPr>
        <p:txBody>
          <a:bodyPr/>
          <a:lstStyle>
            <a:lvl1pPr>
              <a:defRPr/>
            </a:lvl1pPr>
          </a:lstStyle>
          <a:p>
            <a:pPr>
              <a:defRPr/>
            </a:pPr>
            <a:fld id="{9258990B-BA31-2B4E-945B-53A3FF8E4C3E}" type="datetimeFigureOut">
              <a:rPr lang="en-US" altLang="en-US"/>
              <a:pPr>
                <a:defRPr/>
              </a:pPr>
              <a:t>4/4/2018</a:t>
            </a:fld>
            <a:endParaRPr lang="en-US" altLang="en-US" sz="1600"/>
          </a:p>
        </p:txBody>
      </p:sp>
      <p:sp>
        <p:nvSpPr>
          <p:cNvPr id="11" name="Footer Placeholder 16">
            <a:extLst>
              <a:ext uri="{FF2B5EF4-FFF2-40B4-BE49-F238E27FC236}">
                <a16:creationId xmlns:a16="http://schemas.microsoft.com/office/drawing/2014/main" id="{0DE2100B-9C5A-4B49-96B6-A2CF78A17B9B}"/>
              </a:ext>
            </a:extLst>
          </p:cNvPr>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a:extLst>
              <a:ext uri="{FF2B5EF4-FFF2-40B4-BE49-F238E27FC236}">
                <a16:creationId xmlns:a16="http://schemas.microsoft.com/office/drawing/2014/main" id="{2C183FC9-C67D-E148-8D0F-D65616258BF2}"/>
              </a:ext>
            </a:extLst>
          </p:cNvPr>
          <p:cNvSpPr>
            <a:spLocks noGrp="1"/>
          </p:cNvSpPr>
          <p:nvPr>
            <p:ph type="sldNum" sz="quarter" idx="12"/>
          </p:nvPr>
        </p:nvSpPr>
        <p:spPr>
          <a:xfrm>
            <a:off x="1216025" y="6354763"/>
            <a:ext cx="1219200" cy="366712"/>
          </a:xfrm>
        </p:spPr>
        <p:txBody>
          <a:bodyPr/>
          <a:lstStyle>
            <a:lvl1pPr>
              <a:defRPr/>
            </a:lvl1pPr>
          </a:lstStyle>
          <a:p>
            <a:pPr>
              <a:defRPr/>
            </a:pPr>
            <a:fld id="{609334FA-D930-EC4C-9CA7-9CF22EFBE088}" type="slidenum">
              <a:rPr lang="en-US" altLang="en-US"/>
              <a:pPr>
                <a:defRPr/>
              </a:pPr>
              <a:t>‹#›</a:t>
            </a:fld>
            <a:endParaRPr lang="en-US" altLang="en-US"/>
          </a:p>
        </p:txBody>
      </p:sp>
    </p:spTree>
    <p:extLst>
      <p:ext uri="{BB962C8B-B14F-4D97-AF65-F5344CB8AC3E}">
        <p14:creationId xmlns:p14="http://schemas.microsoft.com/office/powerpoint/2010/main" val="2468529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C26E51-AB3D-064F-9F43-013BBF6B6988}"/>
              </a:ext>
            </a:extLst>
          </p:cNvPr>
          <p:cNvSpPr>
            <a:spLocks noGrp="1"/>
          </p:cNvSpPr>
          <p:nvPr>
            <p:ph type="dt" sz="half" idx="10"/>
          </p:nvPr>
        </p:nvSpPr>
        <p:spPr/>
        <p:txBody>
          <a:bodyPr/>
          <a:lstStyle>
            <a:lvl1pPr>
              <a:defRPr/>
            </a:lvl1pPr>
          </a:lstStyle>
          <a:p>
            <a:pPr>
              <a:defRPr/>
            </a:pPr>
            <a:fld id="{D501A1BF-6C09-CB4C-859B-0353675D2E37}" type="datetimeFigureOut">
              <a:rPr lang="en-US" altLang="en-US"/>
              <a:pPr>
                <a:defRPr/>
              </a:pPr>
              <a:t>4/4/2018</a:t>
            </a:fld>
            <a:endParaRPr lang="en-US" altLang="en-US"/>
          </a:p>
        </p:txBody>
      </p:sp>
      <p:sp>
        <p:nvSpPr>
          <p:cNvPr id="5" name="Footer Placeholder 4">
            <a:extLst>
              <a:ext uri="{FF2B5EF4-FFF2-40B4-BE49-F238E27FC236}">
                <a16:creationId xmlns:a16="http://schemas.microsoft.com/office/drawing/2014/main" id="{38D973ED-BD5D-5847-BDAD-A37D219E660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C5C2555-D888-E24F-8EC5-80A5B5AECF77}"/>
              </a:ext>
            </a:extLst>
          </p:cNvPr>
          <p:cNvSpPr>
            <a:spLocks noGrp="1"/>
          </p:cNvSpPr>
          <p:nvPr>
            <p:ph type="sldNum" sz="quarter" idx="12"/>
          </p:nvPr>
        </p:nvSpPr>
        <p:spPr/>
        <p:txBody>
          <a:bodyPr/>
          <a:lstStyle>
            <a:lvl1pPr>
              <a:defRPr/>
            </a:lvl1pPr>
          </a:lstStyle>
          <a:p>
            <a:pPr>
              <a:defRPr/>
            </a:pPr>
            <a:fld id="{93B636B8-D75F-A541-8272-01E80E41F62D}" type="slidenum">
              <a:rPr lang="en-US" altLang="en-US"/>
              <a:pPr>
                <a:defRPr/>
              </a:pPr>
              <a:t>‹#›</a:t>
            </a:fld>
            <a:endParaRPr lang="en-US" altLang="en-US"/>
          </a:p>
        </p:txBody>
      </p:sp>
    </p:spTree>
    <p:extLst>
      <p:ext uri="{BB962C8B-B14F-4D97-AF65-F5344CB8AC3E}">
        <p14:creationId xmlns:p14="http://schemas.microsoft.com/office/powerpoint/2010/main" val="135001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F2F72C-B376-7247-A2D7-6AF426A79C57}"/>
              </a:ext>
            </a:extLst>
          </p:cNvPr>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01AFB328-9417-A745-A6E6-0A8ADB5F710D}"/>
              </a:ext>
            </a:extLst>
          </p:cNvPr>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a:t>Click to edit Master title style</a:t>
            </a:r>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a:extLst>
              <a:ext uri="{FF2B5EF4-FFF2-40B4-BE49-F238E27FC236}">
                <a16:creationId xmlns:a16="http://schemas.microsoft.com/office/drawing/2014/main" id="{9BF35005-1907-AC4C-A3A6-7C00D3D3137E}"/>
              </a:ext>
            </a:extLst>
          </p:cNvPr>
          <p:cNvSpPr>
            <a:spLocks noGrp="1"/>
          </p:cNvSpPr>
          <p:nvPr>
            <p:ph type="dt" sz="half" idx="10"/>
          </p:nvPr>
        </p:nvSpPr>
        <p:spPr>
          <a:xfrm>
            <a:off x="6400800" y="6354763"/>
            <a:ext cx="2286000" cy="366712"/>
          </a:xfrm>
        </p:spPr>
        <p:txBody>
          <a:bodyPr/>
          <a:lstStyle>
            <a:lvl1pPr>
              <a:defRPr/>
            </a:lvl1pPr>
          </a:lstStyle>
          <a:p>
            <a:pPr>
              <a:defRPr/>
            </a:pPr>
            <a:fld id="{164FC2D6-E8A7-A34F-8CA7-423D88CEA766}" type="datetimeFigureOut">
              <a:rPr lang="en-US" altLang="en-US"/>
              <a:pPr>
                <a:defRPr/>
              </a:pPr>
              <a:t>4/4/2018</a:t>
            </a:fld>
            <a:endParaRPr lang="en-US" altLang="en-US"/>
          </a:p>
        </p:txBody>
      </p:sp>
      <p:sp>
        <p:nvSpPr>
          <p:cNvPr id="7" name="Footer Placeholder 4">
            <a:extLst>
              <a:ext uri="{FF2B5EF4-FFF2-40B4-BE49-F238E27FC236}">
                <a16:creationId xmlns:a16="http://schemas.microsoft.com/office/drawing/2014/main" id="{8D69ABD5-2C63-0B43-85C6-6D5147571914}"/>
              </a:ext>
            </a:extLst>
          </p:cNvPr>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96BDC5E6-77C7-CF43-8132-68D687CA30E2}"/>
              </a:ext>
            </a:extLst>
          </p:cNvPr>
          <p:cNvSpPr>
            <a:spLocks noGrp="1"/>
          </p:cNvSpPr>
          <p:nvPr>
            <p:ph type="sldNum" sz="quarter" idx="12"/>
          </p:nvPr>
        </p:nvSpPr>
        <p:spPr>
          <a:xfrm>
            <a:off x="1069975" y="6354763"/>
            <a:ext cx="1520825" cy="366712"/>
          </a:xfrm>
        </p:spPr>
        <p:txBody>
          <a:bodyPr/>
          <a:lstStyle>
            <a:lvl1pPr>
              <a:defRPr/>
            </a:lvl1pPr>
          </a:lstStyle>
          <a:p>
            <a:pPr>
              <a:defRPr/>
            </a:pPr>
            <a:fld id="{6F673FB4-ECF2-2D44-816A-66E0D138727C}" type="slidenum">
              <a:rPr lang="en-US" altLang="en-US"/>
              <a:pPr>
                <a:defRPr/>
              </a:pPr>
              <a:t>‹#›</a:t>
            </a:fld>
            <a:endParaRPr lang="en-US" altLang="en-US"/>
          </a:p>
        </p:txBody>
      </p:sp>
    </p:spTree>
    <p:extLst>
      <p:ext uri="{BB962C8B-B14F-4D97-AF65-F5344CB8AC3E}">
        <p14:creationId xmlns:p14="http://schemas.microsoft.com/office/powerpoint/2010/main" val="2588754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DCE236-40DD-A344-976E-EB277353103A}"/>
              </a:ext>
            </a:extLst>
          </p:cNvPr>
          <p:cNvSpPr>
            <a:spLocks noGrp="1"/>
          </p:cNvSpPr>
          <p:nvPr>
            <p:ph type="dt" sz="half" idx="10"/>
          </p:nvPr>
        </p:nvSpPr>
        <p:spPr/>
        <p:txBody>
          <a:bodyPr/>
          <a:lstStyle>
            <a:lvl1pPr>
              <a:defRPr/>
            </a:lvl1pPr>
          </a:lstStyle>
          <a:p>
            <a:pPr>
              <a:defRPr/>
            </a:pPr>
            <a:fld id="{42BE8108-B35C-7149-8639-292542139F17}" type="datetimeFigureOut">
              <a:rPr lang="en-US" altLang="en-US"/>
              <a:pPr>
                <a:defRPr/>
              </a:pPr>
              <a:t>4/4/2018</a:t>
            </a:fld>
            <a:endParaRPr lang="en-US" altLang="en-US"/>
          </a:p>
        </p:txBody>
      </p:sp>
      <p:sp>
        <p:nvSpPr>
          <p:cNvPr id="6" name="Footer Placeholder 5">
            <a:extLst>
              <a:ext uri="{FF2B5EF4-FFF2-40B4-BE49-F238E27FC236}">
                <a16:creationId xmlns:a16="http://schemas.microsoft.com/office/drawing/2014/main" id="{347A12C3-D13C-B246-9C46-ADEA1916057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0DD38ED1-343E-6D4C-A197-E6542626AB02}"/>
              </a:ext>
            </a:extLst>
          </p:cNvPr>
          <p:cNvSpPr>
            <a:spLocks noGrp="1"/>
          </p:cNvSpPr>
          <p:nvPr>
            <p:ph type="sldNum" sz="quarter" idx="12"/>
          </p:nvPr>
        </p:nvSpPr>
        <p:spPr/>
        <p:txBody>
          <a:bodyPr/>
          <a:lstStyle>
            <a:lvl1pPr>
              <a:defRPr/>
            </a:lvl1pPr>
          </a:lstStyle>
          <a:p>
            <a:pPr>
              <a:defRPr/>
            </a:pPr>
            <a:fld id="{408D8D84-8546-6444-9037-C4BB4BB3587D}" type="slidenum">
              <a:rPr lang="en-US" altLang="en-US"/>
              <a:pPr>
                <a:defRPr/>
              </a:pPr>
              <a:t>‹#›</a:t>
            </a:fld>
            <a:endParaRPr lang="en-US" altLang="en-US"/>
          </a:p>
        </p:txBody>
      </p:sp>
    </p:spTree>
    <p:extLst>
      <p:ext uri="{BB962C8B-B14F-4D97-AF65-F5344CB8AC3E}">
        <p14:creationId xmlns:p14="http://schemas.microsoft.com/office/powerpoint/2010/main" val="1081484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4520E1-E5C1-3A46-A4D7-E64695A6BCCC}"/>
              </a:ext>
            </a:extLst>
          </p:cNvPr>
          <p:cNvSpPr>
            <a:spLocks noGrp="1"/>
          </p:cNvSpPr>
          <p:nvPr>
            <p:ph type="dt" sz="half" idx="10"/>
          </p:nvPr>
        </p:nvSpPr>
        <p:spPr/>
        <p:txBody>
          <a:bodyPr/>
          <a:lstStyle>
            <a:lvl1pPr>
              <a:defRPr/>
            </a:lvl1pPr>
          </a:lstStyle>
          <a:p>
            <a:pPr>
              <a:defRPr/>
            </a:pPr>
            <a:fld id="{6EDAB70C-6EDA-4D40-A9D7-C5171117AF45}" type="datetimeFigureOut">
              <a:rPr lang="en-US" altLang="en-US"/>
              <a:pPr>
                <a:defRPr/>
              </a:pPr>
              <a:t>4/4/2018</a:t>
            </a:fld>
            <a:endParaRPr lang="en-US" altLang="en-US"/>
          </a:p>
        </p:txBody>
      </p:sp>
      <p:sp>
        <p:nvSpPr>
          <p:cNvPr id="8" name="Footer Placeholder 7">
            <a:extLst>
              <a:ext uri="{FF2B5EF4-FFF2-40B4-BE49-F238E27FC236}">
                <a16:creationId xmlns:a16="http://schemas.microsoft.com/office/drawing/2014/main" id="{22E260E3-244D-CA4C-AEBE-CEB294CB5F7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51A9FDE6-CCEC-324A-9672-ADFDFAB4A964}"/>
              </a:ext>
            </a:extLst>
          </p:cNvPr>
          <p:cNvSpPr>
            <a:spLocks noGrp="1"/>
          </p:cNvSpPr>
          <p:nvPr>
            <p:ph type="sldNum" sz="quarter" idx="12"/>
          </p:nvPr>
        </p:nvSpPr>
        <p:spPr/>
        <p:txBody>
          <a:bodyPr/>
          <a:lstStyle>
            <a:lvl1pPr>
              <a:defRPr/>
            </a:lvl1pPr>
          </a:lstStyle>
          <a:p>
            <a:pPr>
              <a:defRPr/>
            </a:pPr>
            <a:fld id="{B662EB09-DC0C-9948-A7DC-62DEE3392475}" type="slidenum">
              <a:rPr lang="en-US" altLang="en-US"/>
              <a:pPr>
                <a:defRPr/>
              </a:pPr>
              <a:t>‹#›</a:t>
            </a:fld>
            <a:endParaRPr lang="en-US" altLang="en-US"/>
          </a:p>
        </p:txBody>
      </p:sp>
    </p:spTree>
    <p:extLst>
      <p:ext uri="{BB962C8B-B14F-4D97-AF65-F5344CB8AC3E}">
        <p14:creationId xmlns:p14="http://schemas.microsoft.com/office/powerpoint/2010/main" val="1313316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10">
            <a:extLst>
              <a:ext uri="{FF2B5EF4-FFF2-40B4-BE49-F238E27FC236}">
                <a16:creationId xmlns:a16="http://schemas.microsoft.com/office/drawing/2014/main" id="{9FA8C7C3-E00F-424F-BC3F-D55E5292A212}"/>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4" name="Date Placeholder 2">
            <a:extLst>
              <a:ext uri="{FF2B5EF4-FFF2-40B4-BE49-F238E27FC236}">
                <a16:creationId xmlns:a16="http://schemas.microsoft.com/office/drawing/2014/main" id="{86DE7137-B1BD-2A45-ADA9-459C32D6FBC2}"/>
              </a:ext>
            </a:extLst>
          </p:cNvPr>
          <p:cNvSpPr>
            <a:spLocks noGrp="1"/>
          </p:cNvSpPr>
          <p:nvPr>
            <p:ph type="dt" sz="half" idx="10"/>
          </p:nvPr>
        </p:nvSpPr>
        <p:spPr/>
        <p:txBody>
          <a:bodyPr/>
          <a:lstStyle>
            <a:lvl1pPr>
              <a:defRPr/>
            </a:lvl1pPr>
          </a:lstStyle>
          <a:p>
            <a:pPr>
              <a:defRPr/>
            </a:pPr>
            <a:fld id="{45B52400-5BA7-7343-B4C2-262F4C81ECA5}" type="datetimeFigureOut">
              <a:rPr lang="en-US" altLang="en-US"/>
              <a:pPr>
                <a:defRPr/>
              </a:pPr>
              <a:t>4/4/2018</a:t>
            </a:fld>
            <a:endParaRPr lang="en-US" altLang="en-US"/>
          </a:p>
        </p:txBody>
      </p:sp>
      <p:sp>
        <p:nvSpPr>
          <p:cNvPr id="5" name="Footer Placeholder 3">
            <a:extLst>
              <a:ext uri="{FF2B5EF4-FFF2-40B4-BE49-F238E27FC236}">
                <a16:creationId xmlns:a16="http://schemas.microsoft.com/office/drawing/2014/main" id="{B4ED3CD9-D9DF-FB49-824E-2DA9388D25C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CE489CFB-A7D6-0042-9CD0-6A098632E7D4}"/>
              </a:ext>
            </a:extLst>
          </p:cNvPr>
          <p:cNvSpPr>
            <a:spLocks noGrp="1"/>
          </p:cNvSpPr>
          <p:nvPr>
            <p:ph type="sldNum" sz="quarter" idx="12"/>
          </p:nvPr>
        </p:nvSpPr>
        <p:spPr/>
        <p:txBody>
          <a:bodyPr/>
          <a:lstStyle>
            <a:lvl1pPr>
              <a:defRPr/>
            </a:lvl1pPr>
          </a:lstStyle>
          <a:p>
            <a:pPr>
              <a:defRPr/>
            </a:pPr>
            <a:fld id="{539523AA-659C-3E48-9C33-F3FDB4856134}" type="slidenum">
              <a:rPr lang="en-US" altLang="en-US"/>
              <a:pPr>
                <a:defRPr/>
              </a:pPr>
              <a:t>‹#›</a:t>
            </a:fld>
            <a:endParaRPr lang="en-US" altLang="en-US"/>
          </a:p>
        </p:txBody>
      </p:sp>
    </p:spTree>
    <p:extLst>
      <p:ext uri="{BB962C8B-B14F-4D97-AF65-F5344CB8AC3E}">
        <p14:creationId xmlns:p14="http://schemas.microsoft.com/office/powerpoint/2010/main" val="344657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a:extLst>
              <a:ext uri="{FF2B5EF4-FFF2-40B4-BE49-F238E27FC236}">
                <a16:creationId xmlns:a16="http://schemas.microsoft.com/office/drawing/2014/main" id="{C4CF8020-9515-884B-BE25-5F716EDBFE55}"/>
              </a:ext>
            </a:extLst>
          </p:cNvPr>
          <p:cNvSpPr>
            <a:spLocks noChangeShapeType="1"/>
          </p:cNvSpPr>
          <p:nvPr/>
        </p:nvSpPr>
        <p:spPr bwMode="auto">
          <a:xfrm>
            <a:off x="457200" y="6353175"/>
            <a:ext cx="8229600"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11">
            <a:extLst>
              <a:ext uri="{FF2B5EF4-FFF2-40B4-BE49-F238E27FC236}">
                <a16:creationId xmlns:a16="http://schemas.microsoft.com/office/drawing/2014/main" id="{41C71AEB-A4C4-2B43-8C61-3E08F1DDE7BF}"/>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Date Placeholder 1">
            <a:extLst>
              <a:ext uri="{FF2B5EF4-FFF2-40B4-BE49-F238E27FC236}">
                <a16:creationId xmlns:a16="http://schemas.microsoft.com/office/drawing/2014/main" id="{9E6F7162-BE5D-4F4D-96E2-C3843760B9E3}"/>
              </a:ext>
            </a:extLst>
          </p:cNvPr>
          <p:cNvSpPr>
            <a:spLocks noGrp="1"/>
          </p:cNvSpPr>
          <p:nvPr>
            <p:ph type="dt" sz="half" idx="10"/>
          </p:nvPr>
        </p:nvSpPr>
        <p:spPr/>
        <p:txBody>
          <a:bodyPr/>
          <a:lstStyle>
            <a:lvl1pPr>
              <a:defRPr/>
            </a:lvl1pPr>
          </a:lstStyle>
          <a:p>
            <a:pPr>
              <a:defRPr/>
            </a:pPr>
            <a:fld id="{3D47843B-F1B7-6447-B5F0-2E9F02180000}" type="datetimeFigureOut">
              <a:rPr lang="en-US" altLang="en-US"/>
              <a:pPr>
                <a:defRPr/>
              </a:pPr>
              <a:t>4/4/2018</a:t>
            </a:fld>
            <a:endParaRPr lang="en-US" altLang="en-US"/>
          </a:p>
        </p:txBody>
      </p:sp>
      <p:sp>
        <p:nvSpPr>
          <p:cNvPr id="5" name="Footer Placeholder 2">
            <a:extLst>
              <a:ext uri="{FF2B5EF4-FFF2-40B4-BE49-F238E27FC236}">
                <a16:creationId xmlns:a16="http://schemas.microsoft.com/office/drawing/2014/main" id="{CF58B5B9-E259-3948-B424-9F3E206BA2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3">
            <a:extLst>
              <a:ext uri="{FF2B5EF4-FFF2-40B4-BE49-F238E27FC236}">
                <a16:creationId xmlns:a16="http://schemas.microsoft.com/office/drawing/2014/main" id="{2AACF673-3EA7-784C-9DC3-EAD34BB3F0AF}"/>
              </a:ext>
            </a:extLst>
          </p:cNvPr>
          <p:cNvSpPr>
            <a:spLocks noGrp="1"/>
          </p:cNvSpPr>
          <p:nvPr>
            <p:ph type="sldNum" sz="quarter" idx="12"/>
          </p:nvPr>
        </p:nvSpPr>
        <p:spPr/>
        <p:txBody>
          <a:bodyPr/>
          <a:lstStyle>
            <a:lvl1pPr>
              <a:defRPr/>
            </a:lvl1pPr>
          </a:lstStyle>
          <a:p>
            <a:pPr>
              <a:defRPr/>
            </a:pPr>
            <a:fld id="{69D19FB6-20AB-3D4B-825C-4707AF0BB450}" type="slidenum">
              <a:rPr lang="en-US" altLang="en-US"/>
              <a:pPr>
                <a:defRPr/>
              </a:pPr>
              <a:t>‹#›</a:t>
            </a:fld>
            <a:endParaRPr lang="en-US" altLang="en-US"/>
          </a:p>
        </p:txBody>
      </p:sp>
    </p:spTree>
    <p:extLst>
      <p:ext uri="{BB962C8B-B14F-4D97-AF65-F5344CB8AC3E}">
        <p14:creationId xmlns:p14="http://schemas.microsoft.com/office/powerpoint/2010/main" val="827149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a:extLst>
              <a:ext uri="{FF2B5EF4-FFF2-40B4-BE49-F238E27FC236}">
                <a16:creationId xmlns:a16="http://schemas.microsoft.com/office/drawing/2014/main" id="{071D83F5-B492-7C4C-8683-3C12AC6EB9E6}"/>
              </a:ext>
            </a:extLst>
          </p:cNvPr>
          <p:cNvSpPr>
            <a:spLocks noChangeShapeType="1"/>
          </p:cNvSpPr>
          <p:nvPr/>
        </p:nvSpPr>
        <p:spPr bwMode="auto">
          <a:xfrm>
            <a:off x="457200" y="6353175"/>
            <a:ext cx="8229600"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a:extLst>
              <a:ext uri="{FF2B5EF4-FFF2-40B4-BE49-F238E27FC236}">
                <a16:creationId xmlns:a16="http://schemas.microsoft.com/office/drawing/2014/main" id="{7CDF6342-7A67-044E-A636-070FAD39D7BE}"/>
              </a:ext>
            </a:extLst>
          </p:cNvPr>
          <p:cNvSpPr>
            <a:spLocks noChangeShapeType="1"/>
          </p:cNvSpPr>
          <p:nvPr/>
        </p:nvSpPr>
        <p:spPr bwMode="auto">
          <a:xfrm rot="5400000">
            <a:off x="3160712" y="3324226"/>
            <a:ext cx="6035675"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12">
            <a:extLst>
              <a:ext uri="{FF2B5EF4-FFF2-40B4-BE49-F238E27FC236}">
                <a16:creationId xmlns:a16="http://schemas.microsoft.com/office/drawing/2014/main" id="{6F20665C-3CD5-524F-AAD8-1BDDBB78422A}"/>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a:extLst>
              <a:ext uri="{FF2B5EF4-FFF2-40B4-BE49-F238E27FC236}">
                <a16:creationId xmlns:a16="http://schemas.microsoft.com/office/drawing/2014/main" id="{85DE99EC-7339-C04E-9B6A-309B62DC75DC}"/>
              </a:ext>
            </a:extLst>
          </p:cNvPr>
          <p:cNvSpPr>
            <a:spLocks noGrp="1"/>
          </p:cNvSpPr>
          <p:nvPr>
            <p:ph type="dt" sz="half" idx="10"/>
          </p:nvPr>
        </p:nvSpPr>
        <p:spPr/>
        <p:txBody>
          <a:bodyPr/>
          <a:lstStyle>
            <a:lvl1pPr>
              <a:defRPr/>
            </a:lvl1pPr>
          </a:lstStyle>
          <a:p>
            <a:pPr>
              <a:defRPr/>
            </a:pPr>
            <a:fld id="{D23169EA-F526-BD46-BB15-F82DCF70BBF5}" type="datetimeFigureOut">
              <a:rPr lang="en-US" altLang="en-US"/>
              <a:pPr>
                <a:defRPr/>
              </a:pPr>
              <a:t>4/4/2018</a:t>
            </a:fld>
            <a:endParaRPr lang="en-US" altLang="en-US"/>
          </a:p>
        </p:txBody>
      </p:sp>
      <p:sp>
        <p:nvSpPr>
          <p:cNvPr id="9" name="Footer Placeholder 5">
            <a:extLst>
              <a:ext uri="{FF2B5EF4-FFF2-40B4-BE49-F238E27FC236}">
                <a16:creationId xmlns:a16="http://schemas.microsoft.com/office/drawing/2014/main" id="{16E6B633-B82B-F749-B756-9E320C6B2E56}"/>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42FEF854-2B35-3E46-92E7-20EE035D975B}"/>
              </a:ext>
            </a:extLst>
          </p:cNvPr>
          <p:cNvSpPr>
            <a:spLocks noGrp="1"/>
          </p:cNvSpPr>
          <p:nvPr>
            <p:ph type="sldNum" sz="quarter" idx="12"/>
          </p:nvPr>
        </p:nvSpPr>
        <p:spPr/>
        <p:txBody>
          <a:bodyPr/>
          <a:lstStyle>
            <a:lvl1pPr>
              <a:defRPr/>
            </a:lvl1pPr>
          </a:lstStyle>
          <a:p>
            <a:pPr>
              <a:defRPr/>
            </a:pPr>
            <a:fld id="{5BDEC9D1-AD2E-3647-9EDD-707E24C7A365}" type="slidenum">
              <a:rPr lang="en-US" altLang="en-US"/>
              <a:pPr>
                <a:defRPr/>
              </a:pPr>
              <a:t>‹#›</a:t>
            </a:fld>
            <a:endParaRPr lang="en-US" altLang="en-US"/>
          </a:p>
        </p:txBody>
      </p:sp>
    </p:spTree>
    <p:extLst>
      <p:ext uri="{BB962C8B-B14F-4D97-AF65-F5344CB8AC3E}">
        <p14:creationId xmlns:p14="http://schemas.microsoft.com/office/powerpoint/2010/main" val="1848920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10">
            <a:extLst>
              <a:ext uri="{FF2B5EF4-FFF2-40B4-BE49-F238E27FC236}">
                <a16:creationId xmlns:a16="http://schemas.microsoft.com/office/drawing/2014/main" id="{35585D8F-2137-4C4A-A32F-7B14770C2DC2}"/>
              </a:ext>
            </a:extLst>
          </p:cNvPr>
          <p:cNvSpPr>
            <a:spLocks noChangeShapeType="1"/>
          </p:cNvSpPr>
          <p:nvPr/>
        </p:nvSpPr>
        <p:spPr bwMode="auto">
          <a:xfrm>
            <a:off x="457200" y="6353175"/>
            <a:ext cx="8229600"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11">
            <a:extLst>
              <a:ext uri="{FF2B5EF4-FFF2-40B4-BE49-F238E27FC236}">
                <a16:creationId xmlns:a16="http://schemas.microsoft.com/office/drawing/2014/main" id="{773FDDA0-E653-CF4B-8493-52A02287E912}"/>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0E5E9BC9-0C80-4447-B0D9-94BF74BEE1BF}"/>
              </a:ext>
            </a:extLst>
          </p:cNvPr>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a:t>Click to edit Master text styles</a:t>
            </a:r>
          </a:p>
        </p:txBody>
      </p:sp>
      <p:sp>
        <p:nvSpPr>
          <p:cNvPr id="8" name="Date Placeholder 4">
            <a:extLst>
              <a:ext uri="{FF2B5EF4-FFF2-40B4-BE49-F238E27FC236}">
                <a16:creationId xmlns:a16="http://schemas.microsoft.com/office/drawing/2014/main" id="{DD840517-1A7F-1349-966F-7B14EE0DB2C9}"/>
              </a:ext>
            </a:extLst>
          </p:cNvPr>
          <p:cNvSpPr>
            <a:spLocks noGrp="1"/>
          </p:cNvSpPr>
          <p:nvPr>
            <p:ph type="dt" sz="half" idx="10"/>
          </p:nvPr>
        </p:nvSpPr>
        <p:spPr/>
        <p:txBody>
          <a:bodyPr/>
          <a:lstStyle>
            <a:lvl1pPr>
              <a:defRPr/>
            </a:lvl1pPr>
          </a:lstStyle>
          <a:p>
            <a:pPr>
              <a:defRPr/>
            </a:pPr>
            <a:fld id="{A3D7F158-85C9-1844-95C8-51E242ABD3CD}" type="datetimeFigureOut">
              <a:rPr lang="en-US" altLang="en-US"/>
              <a:pPr>
                <a:defRPr/>
              </a:pPr>
              <a:t>4/4/2018</a:t>
            </a:fld>
            <a:endParaRPr lang="en-US" altLang="en-US"/>
          </a:p>
        </p:txBody>
      </p:sp>
      <p:sp>
        <p:nvSpPr>
          <p:cNvPr id="9" name="Footer Placeholder 5">
            <a:extLst>
              <a:ext uri="{FF2B5EF4-FFF2-40B4-BE49-F238E27FC236}">
                <a16:creationId xmlns:a16="http://schemas.microsoft.com/office/drawing/2014/main" id="{D420B5CD-C854-E14D-9D13-913AAD0C1EFE}"/>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3FA3E2C7-73E3-FE4F-8F20-0CA15DD8199B}"/>
              </a:ext>
            </a:extLst>
          </p:cNvPr>
          <p:cNvSpPr>
            <a:spLocks noGrp="1"/>
          </p:cNvSpPr>
          <p:nvPr>
            <p:ph type="sldNum" sz="quarter" idx="12"/>
          </p:nvPr>
        </p:nvSpPr>
        <p:spPr/>
        <p:txBody>
          <a:bodyPr/>
          <a:lstStyle>
            <a:lvl1pPr>
              <a:defRPr/>
            </a:lvl1pPr>
          </a:lstStyle>
          <a:p>
            <a:pPr>
              <a:defRPr/>
            </a:pPr>
            <a:fld id="{ECC8C7AD-1A99-A24C-8C7E-00FDE12DBD44}" type="slidenum">
              <a:rPr lang="en-US" altLang="en-US"/>
              <a:pPr>
                <a:defRPr/>
              </a:pPr>
              <a:t>‹#›</a:t>
            </a:fld>
            <a:endParaRPr lang="en-US" altLang="en-US"/>
          </a:p>
        </p:txBody>
      </p:sp>
    </p:spTree>
    <p:extLst>
      <p:ext uri="{BB962C8B-B14F-4D97-AF65-F5344CB8AC3E}">
        <p14:creationId xmlns:p14="http://schemas.microsoft.com/office/powerpoint/2010/main" val="287372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BCA1A8-90A9-6D42-991D-4C20764010D7}"/>
              </a:ext>
            </a:extLst>
          </p:cNvPr>
          <p:cNvSpPr>
            <a:spLocks noGrp="1"/>
          </p:cNvSpPr>
          <p:nvPr>
            <p:ph type="dt" sz="half" idx="10"/>
          </p:nvPr>
        </p:nvSpPr>
        <p:spPr/>
        <p:txBody>
          <a:bodyPr/>
          <a:lstStyle>
            <a:lvl1pPr>
              <a:defRPr/>
            </a:lvl1pPr>
          </a:lstStyle>
          <a:p>
            <a:pPr>
              <a:defRPr/>
            </a:pPr>
            <a:fld id="{C67B259F-D8DA-134C-B8F0-5DF706183E3E}" type="datetimeFigureOut">
              <a:rPr lang="en-US" altLang="en-US"/>
              <a:pPr>
                <a:defRPr/>
              </a:pPr>
              <a:t>4/4/2018</a:t>
            </a:fld>
            <a:endParaRPr lang="en-US" altLang="en-US"/>
          </a:p>
        </p:txBody>
      </p:sp>
      <p:sp>
        <p:nvSpPr>
          <p:cNvPr id="5" name="Footer Placeholder 4">
            <a:extLst>
              <a:ext uri="{FF2B5EF4-FFF2-40B4-BE49-F238E27FC236}">
                <a16:creationId xmlns:a16="http://schemas.microsoft.com/office/drawing/2014/main" id="{4229681B-2B52-984F-B983-6404807D68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72770C8-1804-5647-B43D-3180AE041EAA}"/>
              </a:ext>
            </a:extLst>
          </p:cNvPr>
          <p:cNvSpPr>
            <a:spLocks noGrp="1"/>
          </p:cNvSpPr>
          <p:nvPr>
            <p:ph type="sldNum" sz="quarter" idx="12"/>
          </p:nvPr>
        </p:nvSpPr>
        <p:spPr/>
        <p:txBody>
          <a:bodyPr/>
          <a:lstStyle>
            <a:lvl1pPr>
              <a:defRPr/>
            </a:lvl1pPr>
          </a:lstStyle>
          <a:p>
            <a:pPr>
              <a:defRPr/>
            </a:pPr>
            <a:fld id="{964AE755-C7FE-AE45-B4FC-AE879C0AC7CD}" type="slidenum">
              <a:rPr lang="en-US" altLang="en-US"/>
              <a:pPr>
                <a:defRPr/>
              </a:pPr>
              <a:t>‹#›</a:t>
            </a:fld>
            <a:endParaRPr lang="en-US" altLang="en-US"/>
          </a:p>
        </p:txBody>
      </p:sp>
    </p:spTree>
    <p:extLst>
      <p:ext uri="{BB962C8B-B14F-4D97-AF65-F5344CB8AC3E}">
        <p14:creationId xmlns:p14="http://schemas.microsoft.com/office/powerpoint/2010/main" val="388706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a:extLst>
              <a:ext uri="{FF2B5EF4-FFF2-40B4-BE49-F238E27FC236}">
                <a16:creationId xmlns:a16="http://schemas.microsoft.com/office/drawing/2014/main" id="{F972ABC9-FBB2-5242-A07F-757259E9DE8A}"/>
              </a:ext>
            </a:extLst>
          </p:cNvPr>
          <p:cNvSpPr>
            <a:spLocks noChangeShapeType="1"/>
          </p:cNvSpPr>
          <p:nvPr/>
        </p:nvSpPr>
        <p:spPr bwMode="auto">
          <a:xfrm>
            <a:off x="457200" y="6353175"/>
            <a:ext cx="8229600"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11">
            <a:extLst>
              <a:ext uri="{FF2B5EF4-FFF2-40B4-BE49-F238E27FC236}">
                <a16:creationId xmlns:a16="http://schemas.microsoft.com/office/drawing/2014/main" id="{351734F2-A313-704A-950E-858FBAE39280}"/>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12">
            <a:extLst>
              <a:ext uri="{FF2B5EF4-FFF2-40B4-BE49-F238E27FC236}">
                <a16:creationId xmlns:a16="http://schemas.microsoft.com/office/drawing/2014/main" id="{C57E4851-478C-A946-B433-96DDEC661FE5}"/>
              </a:ext>
            </a:extLst>
          </p:cNvPr>
          <p:cNvSpPr>
            <a:spLocks noChangeShapeType="1"/>
          </p:cNvSpPr>
          <p:nvPr/>
        </p:nvSpPr>
        <p:spPr bwMode="auto">
          <a:xfrm rot="5400000">
            <a:off x="3630612" y="3201988"/>
            <a:ext cx="5851525" cy="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4708126-C3EB-874C-858C-A5C1AC34CD9F}"/>
              </a:ext>
            </a:extLst>
          </p:cNvPr>
          <p:cNvSpPr>
            <a:spLocks noGrp="1"/>
          </p:cNvSpPr>
          <p:nvPr>
            <p:ph type="dt" sz="half" idx="10"/>
          </p:nvPr>
        </p:nvSpPr>
        <p:spPr/>
        <p:txBody>
          <a:bodyPr/>
          <a:lstStyle>
            <a:lvl1pPr>
              <a:defRPr/>
            </a:lvl1pPr>
          </a:lstStyle>
          <a:p>
            <a:pPr>
              <a:defRPr/>
            </a:pPr>
            <a:fld id="{1AE4EF85-FB9F-9643-87A4-07B6F01745FA}" type="datetimeFigureOut">
              <a:rPr lang="en-US" altLang="en-US"/>
              <a:pPr>
                <a:defRPr/>
              </a:pPr>
              <a:t>4/4/2018</a:t>
            </a:fld>
            <a:endParaRPr lang="en-US" altLang="en-US"/>
          </a:p>
        </p:txBody>
      </p:sp>
      <p:sp>
        <p:nvSpPr>
          <p:cNvPr id="8" name="Footer Placeholder 4">
            <a:extLst>
              <a:ext uri="{FF2B5EF4-FFF2-40B4-BE49-F238E27FC236}">
                <a16:creationId xmlns:a16="http://schemas.microsoft.com/office/drawing/2014/main" id="{87D98A31-931C-554B-84BE-F622AA59710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40B8FC1-B692-3F42-896C-26B3B286B6F0}"/>
              </a:ext>
            </a:extLst>
          </p:cNvPr>
          <p:cNvSpPr>
            <a:spLocks noGrp="1"/>
          </p:cNvSpPr>
          <p:nvPr>
            <p:ph type="sldNum" sz="quarter" idx="12"/>
          </p:nvPr>
        </p:nvSpPr>
        <p:spPr/>
        <p:txBody>
          <a:bodyPr/>
          <a:lstStyle>
            <a:lvl1pPr>
              <a:defRPr/>
            </a:lvl1pPr>
          </a:lstStyle>
          <a:p>
            <a:pPr>
              <a:defRPr/>
            </a:pPr>
            <a:fld id="{30D866B0-DEAC-B347-B292-3A43466E6FA7}" type="slidenum">
              <a:rPr lang="en-US" altLang="en-US"/>
              <a:pPr>
                <a:defRPr/>
              </a:pPr>
              <a:t>‹#›</a:t>
            </a:fld>
            <a:endParaRPr lang="en-US" altLang="en-US"/>
          </a:p>
        </p:txBody>
      </p:sp>
    </p:spTree>
    <p:extLst>
      <p:ext uri="{BB962C8B-B14F-4D97-AF65-F5344CB8AC3E}">
        <p14:creationId xmlns:p14="http://schemas.microsoft.com/office/powerpoint/2010/main" val="3392352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215FB877-AC5E-0849-993D-F46A1BCEDBE8}"/>
              </a:ext>
            </a:extLst>
          </p:cNvPr>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46033800-D4F5-DE40-90B3-D515094899F1}"/>
              </a:ext>
            </a:extLst>
          </p:cNvPr>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46856DF9-A946-7E4C-99F6-FAB4E75376DF}"/>
              </a:ext>
            </a:extLst>
          </p:cNvPr>
          <p:cNvSpPr>
            <a:spLocks noGrp="1"/>
          </p:cNvSpPr>
          <p:nvPr>
            <p:ph type="dt" sz="half" idx="2"/>
          </p:nvPr>
        </p:nvSpPr>
        <p:spPr>
          <a:xfrm>
            <a:off x="6400800" y="6356350"/>
            <a:ext cx="2289175"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chemeClr val="tx2"/>
                </a:solidFill>
              </a:defRPr>
            </a:lvl1pPr>
          </a:lstStyle>
          <a:p>
            <a:pPr>
              <a:defRPr/>
            </a:pPr>
            <a:fld id="{B477E7EE-F354-AD49-B620-B4BEB9FD917D}" type="datetimeFigureOut">
              <a:rPr lang="en-US" altLang="en-US"/>
              <a:pPr>
                <a:defRPr/>
              </a:pPr>
              <a:t>4/4/2018</a:t>
            </a:fld>
            <a:endParaRPr lang="en-US" altLang="en-US"/>
          </a:p>
        </p:txBody>
      </p:sp>
      <p:sp>
        <p:nvSpPr>
          <p:cNvPr id="3" name="Footer Placeholder 2">
            <a:extLst>
              <a:ext uri="{FF2B5EF4-FFF2-40B4-BE49-F238E27FC236}">
                <a16:creationId xmlns:a16="http://schemas.microsoft.com/office/drawing/2014/main" id="{E91B291C-F5AB-A240-B88E-15A9D215F955}"/>
              </a:ext>
            </a:extLst>
          </p:cNvPr>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ea typeface="+mn-ea"/>
                <a:cs typeface="+mn-cs"/>
              </a:defRPr>
            </a:lvl1pPr>
          </a:lstStyle>
          <a:p>
            <a:pPr>
              <a:defRPr/>
            </a:pPr>
            <a:endParaRPr lang="en-US"/>
          </a:p>
        </p:txBody>
      </p:sp>
      <p:sp>
        <p:nvSpPr>
          <p:cNvPr id="23" name="Slide Number Placeholder 22">
            <a:extLst>
              <a:ext uri="{FF2B5EF4-FFF2-40B4-BE49-F238E27FC236}">
                <a16:creationId xmlns:a16="http://schemas.microsoft.com/office/drawing/2014/main" id="{67B39D47-DB1F-3746-A833-4C23F0018B9B}"/>
              </a:ext>
            </a:extLst>
          </p:cNvPr>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chemeClr val="tx2"/>
                </a:solidFill>
              </a:defRPr>
            </a:lvl1pPr>
          </a:lstStyle>
          <a:p>
            <a:pPr>
              <a:defRPr/>
            </a:pPr>
            <a:fld id="{90A2C226-1963-D34E-B1CF-0B13430B27DD}" type="slidenum">
              <a:rPr lang="en-US" altLang="en-US"/>
              <a:pPr>
                <a:defRPr/>
              </a:pPr>
              <a:t>‹#›</a:t>
            </a:fld>
            <a:endParaRPr lang="en-US" altLang="en-US" sz="1600"/>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rtl="0" eaLnBrk="0" fontAlgn="base" hangingPunct="0">
        <a:spcBef>
          <a:spcPct val="0"/>
        </a:spcBef>
        <a:spcAft>
          <a:spcPct val="0"/>
        </a:spcAft>
        <a:defRPr sz="3200" kern="1200">
          <a:solidFill>
            <a:schemeClr val="tx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200">
          <a:solidFill>
            <a:schemeClr val="tx2"/>
          </a:solidFill>
          <a:latin typeface="Bookman Old Style" charset="0"/>
          <a:ea typeface="MS PGothic" panose="020B0600070205080204" pitchFamily="34" charset="-128"/>
          <a:cs typeface="MS PGothic" charset="0"/>
        </a:defRPr>
      </a:lvl2pPr>
      <a:lvl3pPr algn="l" rtl="0" eaLnBrk="0" fontAlgn="base" hangingPunct="0">
        <a:spcBef>
          <a:spcPct val="0"/>
        </a:spcBef>
        <a:spcAft>
          <a:spcPct val="0"/>
        </a:spcAft>
        <a:defRPr sz="3200">
          <a:solidFill>
            <a:schemeClr val="tx2"/>
          </a:solidFill>
          <a:latin typeface="Bookman Old Style" charset="0"/>
          <a:ea typeface="MS PGothic" panose="020B0600070205080204" pitchFamily="34" charset="-128"/>
          <a:cs typeface="MS PGothic" charset="0"/>
        </a:defRPr>
      </a:lvl3pPr>
      <a:lvl4pPr algn="l" rtl="0" eaLnBrk="0" fontAlgn="base" hangingPunct="0">
        <a:spcBef>
          <a:spcPct val="0"/>
        </a:spcBef>
        <a:spcAft>
          <a:spcPct val="0"/>
        </a:spcAft>
        <a:defRPr sz="3200">
          <a:solidFill>
            <a:schemeClr val="tx2"/>
          </a:solidFill>
          <a:latin typeface="Bookman Old Style" charset="0"/>
          <a:ea typeface="MS PGothic" panose="020B0600070205080204" pitchFamily="34" charset="-128"/>
          <a:cs typeface="MS PGothic" charset="0"/>
        </a:defRPr>
      </a:lvl4pPr>
      <a:lvl5pPr algn="l" rtl="0" eaLnBrk="0" fontAlgn="base" hangingPunct="0">
        <a:spcBef>
          <a:spcPct val="0"/>
        </a:spcBef>
        <a:spcAft>
          <a:spcPct val="0"/>
        </a:spcAft>
        <a:defRPr sz="3200">
          <a:solidFill>
            <a:schemeClr val="tx2"/>
          </a:solidFill>
          <a:latin typeface="Bookman Old Style" charset="0"/>
          <a:ea typeface="MS PGothic" panose="020B0600070205080204" pitchFamily="34" charset="-128"/>
          <a:cs typeface="MS PGothic" charset="0"/>
        </a:defRPr>
      </a:lvl5pPr>
      <a:lvl6pPr marL="457200" algn="l" rtl="0" fontAlgn="base">
        <a:spcBef>
          <a:spcPct val="0"/>
        </a:spcBef>
        <a:spcAft>
          <a:spcPct val="0"/>
        </a:spcAft>
        <a:defRPr sz="3200">
          <a:solidFill>
            <a:schemeClr val="tx2"/>
          </a:solidFill>
          <a:latin typeface="Bookman Old Style" charset="0"/>
          <a:ea typeface="ＭＳ Ｐゴシック" charset="0"/>
        </a:defRPr>
      </a:lvl6pPr>
      <a:lvl7pPr marL="914400" algn="l" rtl="0" fontAlgn="base">
        <a:spcBef>
          <a:spcPct val="0"/>
        </a:spcBef>
        <a:spcAft>
          <a:spcPct val="0"/>
        </a:spcAft>
        <a:defRPr sz="3200">
          <a:solidFill>
            <a:schemeClr val="tx2"/>
          </a:solidFill>
          <a:latin typeface="Bookman Old Style" charset="0"/>
          <a:ea typeface="ＭＳ Ｐゴシック" charset="0"/>
        </a:defRPr>
      </a:lvl7pPr>
      <a:lvl8pPr marL="1371600" algn="l" rtl="0" fontAlgn="base">
        <a:spcBef>
          <a:spcPct val="0"/>
        </a:spcBef>
        <a:spcAft>
          <a:spcPct val="0"/>
        </a:spcAft>
        <a:defRPr sz="3200">
          <a:solidFill>
            <a:schemeClr val="tx2"/>
          </a:solidFill>
          <a:latin typeface="Bookman Old Style" charset="0"/>
          <a:ea typeface="ＭＳ Ｐゴシック" charset="0"/>
        </a:defRPr>
      </a:lvl8pPr>
      <a:lvl9pPr marL="1828800" algn="l" rtl="0" fontAlgn="base">
        <a:spcBef>
          <a:spcPct val="0"/>
        </a:spcBef>
        <a:spcAft>
          <a:spcPct val="0"/>
        </a:spcAft>
        <a:defRPr sz="3200">
          <a:solidFill>
            <a:schemeClr val="tx2"/>
          </a:solidFill>
          <a:latin typeface="Bookman Old Style" charset="0"/>
          <a:ea typeface="ＭＳ Ｐゴシック"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2" charset="2"/>
        <a:buChar char=""/>
        <a:defRPr sz="2600" kern="1200">
          <a:solidFill>
            <a:schemeClr val="tx1"/>
          </a:solidFill>
          <a:latin typeface="+mn-lt"/>
          <a:ea typeface="MS PGothic" panose="020B0600070205080204" pitchFamily="34" charset="-128"/>
          <a:cs typeface="MS PGothic" charset="0"/>
        </a:defRPr>
      </a:lvl1pPr>
      <a:lvl2pPr marL="547688" indent="-273050" algn="l" rtl="0" eaLnBrk="0" fontAlgn="base" hangingPunct="0">
        <a:spcBef>
          <a:spcPts val="500"/>
        </a:spcBef>
        <a:spcAft>
          <a:spcPct val="0"/>
        </a:spcAft>
        <a:buClr>
          <a:schemeClr val="accent2"/>
        </a:buClr>
        <a:buSzPct val="76000"/>
        <a:buFont typeface="Wingdings 3" pitchFamily="2" charset="2"/>
        <a:buChar char=""/>
        <a:defRPr sz="2300" kern="1200">
          <a:solidFill>
            <a:schemeClr val="tx2"/>
          </a:solidFill>
          <a:latin typeface="+mn-lt"/>
          <a:ea typeface="MS PGothic" panose="020B0600070205080204" pitchFamily="34" charset="-128"/>
          <a:cs typeface="MS PGothic" charset="0"/>
        </a:defRPr>
      </a:lvl2pPr>
      <a:lvl3pPr marL="822325" indent="-228600" algn="l" rtl="0" eaLnBrk="0" fontAlgn="base" hangingPunct="0">
        <a:spcBef>
          <a:spcPts val="500"/>
        </a:spcBef>
        <a:spcAft>
          <a:spcPct val="0"/>
        </a:spcAft>
        <a:buClr>
          <a:srgbClr val="BCBCBC"/>
        </a:buClr>
        <a:buSzPct val="76000"/>
        <a:buFont typeface="Wingdings 3" pitchFamily="2" charset="2"/>
        <a:buChar char=""/>
        <a:defRPr sz="2000" kern="1200">
          <a:solidFill>
            <a:schemeClr val="tx1"/>
          </a:solidFill>
          <a:latin typeface="+mn-lt"/>
          <a:ea typeface="MS PGothic" panose="020B0600070205080204" pitchFamily="34" charset="-128"/>
          <a:cs typeface="MS PGothic" charset="0"/>
        </a:defRPr>
      </a:lvl3pPr>
      <a:lvl4pPr marL="1096963" indent="-228600" algn="l" rtl="0" eaLnBrk="0" fontAlgn="base" hangingPunct="0">
        <a:spcBef>
          <a:spcPts val="400"/>
        </a:spcBef>
        <a:spcAft>
          <a:spcPct val="0"/>
        </a:spcAft>
        <a:buClr>
          <a:srgbClr val="6685BF"/>
        </a:buClr>
        <a:buSzPct val="70000"/>
        <a:buFont typeface="Wingdings" pitchFamily="2" charset="2"/>
        <a:buChar char=""/>
        <a:defRPr kern="1200">
          <a:solidFill>
            <a:schemeClr val="tx1"/>
          </a:solidFill>
          <a:latin typeface="+mn-lt"/>
          <a:ea typeface="MS PGothic" panose="020B0600070205080204" pitchFamily="34" charset="-128"/>
          <a:cs typeface="MS PGothic" charset="0"/>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S PGothic" panose="020B0600070205080204" pitchFamily="34" charset="-128"/>
          <a:cs typeface="MS PGothic"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jmu.edu/honors/independent-scholars-major.s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BFFFF"/>
        </a:solidFill>
        <a:effectLst/>
      </p:bgPr>
    </p:bg>
    <p:spTree>
      <p:nvGrpSpPr>
        <p:cNvPr id="1" name=""/>
        <p:cNvGrpSpPr/>
        <p:nvPr/>
      </p:nvGrpSpPr>
      <p:grpSpPr>
        <a:xfrm>
          <a:off x="0" y="0"/>
          <a:ext cx="0" cy="0"/>
          <a:chOff x="0" y="0"/>
          <a:chExt cx="0" cy="0"/>
        </a:xfrm>
      </p:grpSpPr>
      <p:sp>
        <p:nvSpPr>
          <p:cNvPr id="15362" name="Rectangle 11">
            <a:extLst>
              <a:ext uri="{FF2B5EF4-FFF2-40B4-BE49-F238E27FC236}">
                <a16:creationId xmlns:a16="http://schemas.microsoft.com/office/drawing/2014/main" id="{E5D0D861-D474-5844-A8A2-ED3962206666}"/>
              </a:ext>
            </a:extLst>
          </p:cNvPr>
          <p:cNvSpPr>
            <a:spLocks noGrp="1"/>
          </p:cNvSpPr>
          <p:nvPr>
            <p:ph type="ctrTitle"/>
          </p:nvPr>
        </p:nvSpPr>
        <p:spPr>
          <a:xfrm>
            <a:off x="762000" y="3276600"/>
            <a:ext cx="7467600" cy="2514600"/>
          </a:xfrm>
        </p:spPr>
        <p:txBody>
          <a:bodyPr/>
          <a:lstStyle/>
          <a:p>
            <a:pPr algn="l"/>
            <a:r>
              <a:rPr lang="en-US" altLang="en-US" sz="1800">
                <a:latin typeface="Garamond" panose="02020404030301010803" pitchFamily="18" charset="0"/>
              </a:rPr>
              <a:t>To provide students with a learning environment in which they develop and pursue self-designed curricular pathways and research goals, identifying unique domains of inquiry and interweaving multiple modes of thinking. </a:t>
            </a:r>
            <a:br>
              <a:rPr lang="en-US" altLang="en-US" sz="1800">
                <a:latin typeface="Garamond" panose="02020404030301010803" pitchFamily="18" charset="0"/>
              </a:rPr>
            </a:br>
            <a:r>
              <a:rPr lang="en-US" altLang="en-US" sz="1800">
                <a:latin typeface="Garamond" panose="02020404030301010803" pitchFamily="18" charset="0"/>
              </a:rPr>
              <a:t/>
            </a:r>
            <a:br>
              <a:rPr lang="en-US" altLang="en-US" sz="1800">
                <a:latin typeface="Garamond" panose="02020404030301010803" pitchFamily="18" charset="0"/>
              </a:rPr>
            </a:br>
            <a:r>
              <a:rPr lang="en-US" altLang="en-US" sz="1800">
                <a:latin typeface="Garamond" panose="02020404030301010803" pitchFamily="18" charset="0"/>
              </a:rPr>
              <a:t>To empower students to cultivate their own academic and professional interests in ways that foster the ability to comprehend and contribute uniquely and innovatively to a wide array of topics, questions and problems. </a:t>
            </a:r>
          </a:p>
        </p:txBody>
      </p:sp>
      <p:pic>
        <p:nvPicPr>
          <p:cNvPr id="15363" name="Picture 85" descr="jmulogo_purple_pc">
            <a:extLst>
              <a:ext uri="{FF2B5EF4-FFF2-40B4-BE49-F238E27FC236}">
                <a16:creationId xmlns:a16="http://schemas.microsoft.com/office/drawing/2014/main" id="{37A1BF34-10DA-2643-BDE4-8518272FC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010275"/>
            <a:ext cx="13716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15">
            <a:extLst>
              <a:ext uri="{FF2B5EF4-FFF2-40B4-BE49-F238E27FC236}">
                <a16:creationId xmlns:a16="http://schemas.microsoft.com/office/drawing/2014/main" id="{20173A13-2903-AB43-B934-E0C8F97BA6E5}"/>
              </a:ext>
            </a:extLst>
          </p:cNvPr>
          <p:cNvSpPr>
            <a:spLocks noChangeArrowheads="1"/>
          </p:cNvSpPr>
          <p:nvPr/>
        </p:nvSpPr>
        <p:spPr bwMode="auto">
          <a:xfrm>
            <a:off x="762000" y="2514600"/>
            <a:ext cx="1989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itchFamily="2" charset="2"/>
              <a:buChar char=""/>
              <a:defRPr sz="2600">
                <a:solidFill>
                  <a:schemeClr val="tx1"/>
                </a:solidFill>
                <a:latin typeface="Gill Sans MT" panose="020B0502020104020203" pitchFamily="34" charset="77"/>
                <a:ea typeface="MS PGothic" panose="020B0600070205080204" pitchFamily="34" charset="-128"/>
              </a:defRPr>
            </a:lvl1pPr>
            <a:lvl2pPr marL="742950" indent="-285750">
              <a:spcBef>
                <a:spcPts val="500"/>
              </a:spcBef>
              <a:buClr>
                <a:schemeClr val="accent2"/>
              </a:buClr>
              <a:buSzPct val="76000"/>
              <a:buFont typeface="Wingdings 3" pitchFamily="2" charset="2"/>
              <a:buChar char=""/>
              <a:defRPr sz="2300">
                <a:solidFill>
                  <a:schemeClr val="tx2"/>
                </a:solidFill>
                <a:latin typeface="Gill Sans MT" panose="020B0502020104020203" pitchFamily="34" charset="77"/>
                <a:ea typeface="MS PGothic" panose="020B0600070205080204" pitchFamily="34" charset="-128"/>
              </a:defRPr>
            </a:lvl2pPr>
            <a:lvl3pPr marL="1143000" indent="-228600">
              <a:spcBef>
                <a:spcPts val="500"/>
              </a:spcBef>
              <a:buClr>
                <a:srgbClr val="BCBCBC"/>
              </a:buClr>
              <a:buSzPct val="76000"/>
              <a:buFont typeface="Wingdings 3" pitchFamily="2" charset="2"/>
              <a:buChar char=""/>
              <a:defRPr sz="2000">
                <a:solidFill>
                  <a:schemeClr val="tx1"/>
                </a:solidFill>
                <a:latin typeface="Gill Sans MT" panose="020B0502020104020203" pitchFamily="34" charset="77"/>
                <a:ea typeface="MS PGothic" panose="020B0600070205080204" pitchFamily="34" charset="-128"/>
              </a:defRPr>
            </a:lvl3pPr>
            <a:lvl4pPr marL="1600200" indent="-228600">
              <a:spcBef>
                <a:spcPts val="400"/>
              </a:spcBef>
              <a:buClr>
                <a:srgbClr val="6685BF"/>
              </a:buClr>
              <a:buSzPct val="70000"/>
              <a:buFont typeface="Wingdings" pitchFamily="2" charset="2"/>
              <a:buChar char=""/>
              <a:defRPr>
                <a:solidFill>
                  <a:schemeClr val="tx1"/>
                </a:solidFill>
                <a:latin typeface="Gill Sans MT" panose="020B0502020104020203" pitchFamily="34" charset="77"/>
                <a:ea typeface="MS PGothic" panose="020B0600070205080204" pitchFamily="34" charset="-128"/>
              </a:defRPr>
            </a:lvl4pPr>
            <a:lvl5pPr marL="2057400" indent="-228600">
              <a:spcBef>
                <a:spcPts val="300"/>
              </a:spcBef>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9pPr>
          </a:lstStyle>
          <a:p>
            <a:pPr>
              <a:spcBef>
                <a:spcPct val="0"/>
              </a:spcBef>
              <a:buClrTx/>
              <a:buSzTx/>
              <a:buFontTx/>
              <a:buNone/>
            </a:pPr>
            <a:r>
              <a:rPr lang="en-US" altLang="en-US" sz="1800">
                <a:latin typeface="Lucida Handwriting" panose="03010101010101010101" pitchFamily="66" charset="77"/>
              </a:rPr>
              <a:t>Mission</a:t>
            </a:r>
            <a:endParaRPr lang="en-US" altLang="en-US" sz="1800">
              <a:latin typeface="Arial" panose="020B0604020202020204" pitchFamily="34" charset="0"/>
            </a:endParaRPr>
          </a:p>
        </p:txBody>
      </p:sp>
      <p:pic>
        <p:nvPicPr>
          <p:cNvPr id="15365" name="Picture 1">
            <a:extLst>
              <a:ext uri="{FF2B5EF4-FFF2-40B4-BE49-F238E27FC236}">
                <a16:creationId xmlns:a16="http://schemas.microsoft.com/office/drawing/2014/main" id="{1BB01448-BA83-0244-9FF6-FDC34666AFF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15324"/>
            <a:ext cx="37338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E7907D5-5F47-784B-BC6C-1EC11A8271B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5400000">
            <a:off x="6164584" y="196565"/>
            <a:ext cx="2020851" cy="26152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09" name="Picture 85" descr="jmulogo_purple_pc">
            <a:extLst>
              <a:ext uri="{FF2B5EF4-FFF2-40B4-BE49-F238E27FC236}">
                <a16:creationId xmlns:a16="http://schemas.microsoft.com/office/drawing/2014/main" id="{A0E27E13-F3EB-1748-9CD1-53CB77319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010275"/>
            <a:ext cx="13716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1">
            <a:extLst>
              <a:ext uri="{FF2B5EF4-FFF2-40B4-BE49-F238E27FC236}">
                <a16:creationId xmlns:a16="http://schemas.microsoft.com/office/drawing/2014/main" id="{05A2F9BE-5AE2-164C-888B-5C5B4126305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05100" y="304800"/>
            <a:ext cx="37338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1">
            <a:extLst>
              <a:ext uri="{FF2B5EF4-FFF2-40B4-BE49-F238E27FC236}">
                <a16:creationId xmlns:a16="http://schemas.microsoft.com/office/drawing/2014/main" id="{486B2DCE-2340-614D-A1DA-3C008C73FFD3}"/>
              </a:ext>
            </a:extLst>
          </p:cNvPr>
          <p:cNvSpPr>
            <a:spLocks noChangeArrowheads="1"/>
          </p:cNvSpPr>
          <p:nvPr/>
        </p:nvSpPr>
        <p:spPr bwMode="auto">
          <a:xfrm>
            <a:off x="1143000" y="2590800"/>
            <a:ext cx="72390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itchFamily="2" charset="2"/>
              <a:buChar char=""/>
              <a:defRPr sz="2600">
                <a:solidFill>
                  <a:schemeClr val="tx1"/>
                </a:solidFill>
                <a:latin typeface="Gill Sans MT" panose="020B0502020104020203" pitchFamily="34" charset="77"/>
                <a:ea typeface="MS PGothic" panose="020B0600070205080204" pitchFamily="34" charset="-128"/>
              </a:defRPr>
            </a:lvl1pPr>
            <a:lvl2pPr marL="742950" indent="-285750">
              <a:spcBef>
                <a:spcPts val="500"/>
              </a:spcBef>
              <a:buClr>
                <a:schemeClr val="accent2"/>
              </a:buClr>
              <a:buSzPct val="76000"/>
              <a:buFont typeface="Wingdings 3" pitchFamily="2" charset="2"/>
              <a:buChar char=""/>
              <a:defRPr sz="2300">
                <a:solidFill>
                  <a:schemeClr val="tx2"/>
                </a:solidFill>
                <a:latin typeface="Gill Sans MT" panose="020B0502020104020203" pitchFamily="34" charset="77"/>
                <a:ea typeface="MS PGothic" panose="020B0600070205080204" pitchFamily="34" charset="-128"/>
              </a:defRPr>
            </a:lvl2pPr>
            <a:lvl3pPr marL="1143000" indent="-228600">
              <a:spcBef>
                <a:spcPts val="500"/>
              </a:spcBef>
              <a:buClr>
                <a:srgbClr val="BCBCBC"/>
              </a:buClr>
              <a:buSzPct val="76000"/>
              <a:buFont typeface="Wingdings 3" pitchFamily="2" charset="2"/>
              <a:buChar char=""/>
              <a:defRPr sz="2000">
                <a:solidFill>
                  <a:schemeClr val="tx1"/>
                </a:solidFill>
                <a:latin typeface="Gill Sans MT" panose="020B0502020104020203" pitchFamily="34" charset="77"/>
                <a:ea typeface="MS PGothic" panose="020B0600070205080204" pitchFamily="34" charset="-128"/>
              </a:defRPr>
            </a:lvl3pPr>
            <a:lvl4pPr marL="1600200" indent="-228600">
              <a:spcBef>
                <a:spcPts val="400"/>
              </a:spcBef>
              <a:buClr>
                <a:srgbClr val="6685BF"/>
              </a:buClr>
              <a:buSzPct val="70000"/>
              <a:buFont typeface="Wingdings" pitchFamily="2" charset="2"/>
              <a:buChar char=""/>
              <a:defRPr>
                <a:solidFill>
                  <a:schemeClr val="tx1"/>
                </a:solidFill>
                <a:latin typeface="Gill Sans MT" panose="020B0502020104020203" pitchFamily="34" charset="77"/>
                <a:ea typeface="MS PGothic" panose="020B0600070205080204" pitchFamily="34" charset="-128"/>
              </a:defRPr>
            </a:lvl4pPr>
            <a:lvl5pPr marL="2057400" indent="-228600">
              <a:spcBef>
                <a:spcPts val="300"/>
              </a:spcBef>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9pPr>
          </a:lstStyle>
          <a:p>
            <a:pPr algn="ctr">
              <a:spcBef>
                <a:spcPct val="0"/>
              </a:spcBef>
              <a:buClrTx/>
              <a:buSzTx/>
              <a:buFontTx/>
              <a:buNone/>
            </a:pPr>
            <a:r>
              <a:rPr lang="en-US" altLang="en-US" sz="1600" i="1" dirty="0">
                <a:latin typeface="Arial" panose="020B0604020202020204" pitchFamily="34" charset="0"/>
              </a:rPr>
              <a:t>Bachelor of Science</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Independent Scholars</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Non-profit and Private Sector Solutions to Environmental Challenges</a:t>
            </a:r>
            <a:endParaRPr lang="en-US" altLang="en-US" sz="1600" dirty="0">
              <a:latin typeface="Arial" panose="020B0604020202020204" pitchFamily="34" charset="0"/>
            </a:endParaRPr>
          </a:p>
          <a:p>
            <a:pPr algn="ctr">
              <a:spcBef>
                <a:spcPct val="0"/>
              </a:spcBef>
              <a:buClrTx/>
              <a:buSzTx/>
              <a:buFontTx/>
              <a:buNone/>
            </a:pPr>
            <a:r>
              <a:rPr lang="en-US" altLang="en-US" sz="1600" dirty="0">
                <a:latin typeface="Arial" panose="020B0604020202020204" pitchFamily="34" charset="0"/>
              </a:rPr>
              <a:t> </a:t>
            </a:r>
          </a:p>
          <a:p>
            <a:pPr algn="ctr">
              <a:spcBef>
                <a:spcPct val="0"/>
              </a:spcBef>
              <a:buClrTx/>
              <a:buSzTx/>
              <a:buFontTx/>
              <a:buNone/>
            </a:pPr>
            <a:r>
              <a:rPr lang="en-US" altLang="en-US" sz="1600" i="1" dirty="0">
                <a:latin typeface="Arial" panose="020B0604020202020204" pitchFamily="34" charset="0"/>
              </a:rPr>
              <a:t>Bachelor of Arts</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Independent Scholars</a:t>
            </a:r>
          </a:p>
          <a:p>
            <a:pPr algn="ctr">
              <a:spcBef>
                <a:spcPct val="0"/>
              </a:spcBef>
              <a:buClrTx/>
              <a:buSzTx/>
              <a:buFontTx/>
              <a:buNone/>
            </a:pPr>
            <a:r>
              <a:rPr lang="en-US" altLang="en-US" sz="1600" i="1" dirty="0">
                <a:latin typeface="Arial" panose="020B0604020202020204" pitchFamily="34" charset="0"/>
              </a:rPr>
              <a:t>Storytelling and Human Empathy</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 </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Bachelor of Science</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Independent Scholars</a:t>
            </a:r>
            <a:endParaRPr lang="en-US" altLang="en-US" sz="1600" dirty="0">
              <a:latin typeface="Arial" panose="020B0604020202020204" pitchFamily="34" charset="0"/>
            </a:endParaRPr>
          </a:p>
          <a:p>
            <a:pPr algn="ctr">
              <a:spcBef>
                <a:spcPct val="0"/>
              </a:spcBef>
              <a:buClrTx/>
              <a:buSzTx/>
              <a:buFontTx/>
              <a:buNone/>
            </a:pPr>
            <a:r>
              <a:rPr lang="en-US" altLang="en-US" sz="1600" i="1" dirty="0">
                <a:latin typeface="Arial" panose="020B0604020202020204" pitchFamily="34" charset="0"/>
              </a:rPr>
              <a:t>Augmented Intelligence and Entrepreneurship </a:t>
            </a:r>
          </a:p>
          <a:p>
            <a:pPr>
              <a:spcBef>
                <a:spcPct val="0"/>
              </a:spcBef>
              <a:buClrTx/>
              <a:buSzTx/>
              <a:buFontTx/>
              <a:buNone/>
            </a:pPr>
            <a:r>
              <a:rPr lang="en-US" altLang="en-US" sz="1800" dirty="0">
                <a:latin typeface="Arial" panose="020B0604020202020204" pitchFamily="34" charset="0"/>
              </a:rPr>
              <a:t> </a:t>
            </a:r>
          </a:p>
        </p:txBody>
      </p:sp>
      <p:pic>
        <p:nvPicPr>
          <p:cNvPr id="17412" name="Picture 2" descr="http://ts2.mm.bing.net/th?id=H.4637247087968601&amp;pid=1.7&amp;w=245&amp;h=153&amp;c=7&amp;rs=1">
            <a:extLst>
              <a:ext uri="{FF2B5EF4-FFF2-40B4-BE49-F238E27FC236}">
                <a16:creationId xmlns:a16="http://schemas.microsoft.com/office/drawing/2014/main" id="{A3ABEA33-C80A-5C40-9123-18517BFFE6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1524000"/>
            <a:ext cx="233362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72ECD-0C37-2F4D-BA54-EF72DA78F4D5}"/>
              </a:ext>
            </a:extLst>
          </p:cNvPr>
          <p:cNvSpPr>
            <a:spLocks noGrp="1"/>
          </p:cNvSpPr>
          <p:nvPr>
            <p:ph type="title"/>
          </p:nvPr>
        </p:nvSpPr>
        <p:spPr>
          <a:xfrm>
            <a:off x="533400" y="563633"/>
            <a:ext cx="8229600" cy="457200"/>
          </a:xfrm>
        </p:spPr>
        <p:txBody>
          <a:bodyPr>
            <a:normAutofit fontScale="90000"/>
          </a:bodyPr>
          <a:lstStyle/>
          <a:p>
            <a:pPr>
              <a:defRPr/>
            </a:pPr>
            <a:r>
              <a:rPr lang="en-US" dirty="0">
                <a:latin typeface="Calibri" panose="020F0502020204030204" pitchFamily="34" charset="0"/>
                <a:cs typeface="Calibri" panose="020F0502020204030204" pitchFamily="34" charset="0"/>
              </a:rPr>
              <a:t>Curriculum Map </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C585CB34-3777-A644-BC9E-4673AC0BCF3C}"/>
              </a:ext>
            </a:extLst>
          </p:cNvPr>
          <p:cNvGraphicFramePr>
            <a:graphicFrameLocks noGrp="1"/>
          </p:cNvGraphicFramePr>
          <p:nvPr>
            <p:ph sz="quarter" idx="1"/>
            <p:extLst>
              <p:ext uri="{D42A27DB-BD31-4B8C-83A1-F6EECF244321}">
                <p14:modId xmlns:p14="http://schemas.microsoft.com/office/powerpoint/2010/main" val="1840360047"/>
              </p:ext>
            </p:extLst>
          </p:nvPr>
        </p:nvGraphicFramePr>
        <p:xfrm>
          <a:off x="228600" y="563633"/>
          <a:ext cx="8686800" cy="6070600"/>
        </p:xfrm>
        <a:graphic>
          <a:graphicData uri="http://schemas.openxmlformats.org/drawingml/2006/table">
            <a:tbl>
              <a:tblPr firstRow="1" bandRow="1">
                <a:tableStyleId>{21E4AEA4-8DFA-4A89-87EB-49C32662AFE0}</a:tableStyleId>
              </a:tblPr>
              <a:tblGrid>
                <a:gridCol w="482600">
                  <a:extLst>
                    <a:ext uri="{9D8B030D-6E8A-4147-A177-3AD203B41FA5}">
                      <a16:colId xmlns:a16="http://schemas.microsoft.com/office/drawing/2014/main" val="1713785102"/>
                    </a:ext>
                  </a:extLst>
                </a:gridCol>
                <a:gridCol w="2336800">
                  <a:extLst>
                    <a:ext uri="{9D8B030D-6E8A-4147-A177-3AD203B41FA5}">
                      <a16:colId xmlns:a16="http://schemas.microsoft.com/office/drawing/2014/main" val="2571260887"/>
                    </a:ext>
                  </a:extLst>
                </a:gridCol>
                <a:gridCol w="685800">
                  <a:extLst>
                    <a:ext uri="{9D8B030D-6E8A-4147-A177-3AD203B41FA5}">
                      <a16:colId xmlns:a16="http://schemas.microsoft.com/office/drawing/2014/main" val="4258899212"/>
                    </a:ext>
                  </a:extLst>
                </a:gridCol>
                <a:gridCol w="1066800">
                  <a:extLst>
                    <a:ext uri="{9D8B030D-6E8A-4147-A177-3AD203B41FA5}">
                      <a16:colId xmlns:a16="http://schemas.microsoft.com/office/drawing/2014/main" val="4090696752"/>
                    </a:ext>
                  </a:extLst>
                </a:gridCol>
                <a:gridCol w="914400">
                  <a:extLst>
                    <a:ext uri="{9D8B030D-6E8A-4147-A177-3AD203B41FA5}">
                      <a16:colId xmlns:a16="http://schemas.microsoft.com/office/drawing/2014/main" val="3585168716"/>
                    </a:ext>
                  </a:extLst>
                </a:gridCol>
                <a:gridCol w="990600">
                  <a:extLst>
                    <a:ext uri="{9D8B030D-6E8A-4147-A177-3AD203B41FA5}">
                      <a16:colId xmlns:a16="http://schemas.microsoft.com/office/drawing/2014/main" val="2471821581"/>
                    </a:ext>
                  </a:extLst>
                </a:gridCol>
                <a:gridCol w="1123950">
                  <a:extLst>
                    <a:ext uri="{9D8B030D-6E8A-4147-A177-3AD203B41FA5}">
                      <a16:colId xmlns:a16="http://schemas.microsoft.com/office/drawing/2014/main" val="1416776674"/>
                    </a:ext>
                  </a:extLst>
                </a:gridCol>
                <a:gridCol w="1085850">
                  <a:extLst>
                    <a:ext uri="{9D8B030D-6E8A-4147-A177-3AD203B41FA5}">
                      <a16:colId xmlns:a16="http://schemas.microsoft.com/office/drawing/2014/main" val="2559473332"/>
                    </a:ext>
                  </a:extLst>
                </a:gridCol>
              </a:tblGrid>
              <a:tr h="523240">
                <a:tc rowSpan="2" gridSpan="2">
                  <a:txBody>
                    <a:bodyPr/>
                    <a:lstStyle/>
                    <a:p>
                      <a:endParaRPr lang="en-US" dirty="0">
                        <a:latin typeface="Calibri" panose="020F0502020204030204" pitchFamily="34" charset="0"/>
                        <a:cs typeface="Calibri" panose="020F0502020204030204" pitchFamily="34" charset="0"/>
                      </a:endParaRPr>
                    </a:p>
                  </a:txBody>
                  <a:tcPr>
                    <a:solidFill>
                      <a:srgbClr val="7030A0">
                        <a:alpha val="10000"/>
                      </a:srgbClr>
                    </a:solidFill>
                  </a:tcPr>
                </a:tc>
                <a:tc rowSpan="2" hMerge="1">
                  <a:txBody>
                    <a:bodyPr/>
                    <a:lstStyle/>
                    <a:p>
                      <a:endParaRPr lang="en-US" dirty="0">
                        <a:latin typeface="Calibri" panose="020F0502020204030204" pitchFamily="34" charset="0"/>
                        <a:cs typeface="Calibri" panose="020F0502020204030204" pitchFamily="34" charset="0"/>
                      </a:endParaRPr>
                    </a:p>
                  </a:txBody>
                  <a:tcPr>
                    <a:solidFill>
                      <a:srgbClr val="7030A0">
                        <a:alpha val="17000"/>
                      </a:srgbClr>
                    </a:solidFill>
                  </a:tcPr>
                </a:tc>
                <a:tc gridSpan="6">
                  <a:txBody>
                    <a:bodyPr/>
                    <a:lstStyle/>
                    <a:p>
                      <a:pPr algn="ctr"/>
                      <a:r>
                        <a:rPr lang="en-US" b="0" dirty="0">
                          <a:solidFill>
                            <a:schemeClr val="tx1"/>
                          </a:solidFill>
                          <a:latin typeface="Calibri" panose="020F0502020204030204" pitchFamily="34" charset="0"/>
                          <a:cs typeface="Calibri" panose="020F0502020204030204" pitchFamily="34" charset="0"/>
                        </a:rPr>
                        <a:t>Learning Experiences</a:t>
                      </a:r>
                    </a:p>
                  </a:txBody>
                  <a:tcPr>
                    <a:lnB w="12700" cap="flat" cmpd="sng" algn="ctr">
                      <a:solidFill>
                        <a:schemeClr val="tx1"/>
                      </a:solidFill>
                      <a:prstDash val="solid"/>
                      <a:round/>
                      <a:headEnd type="none" w="med" len="med"/>
                      <a:tailEnd type="none" w="med" len="med"/>
                    </a:lnB>
                    <a:solidFill>
                      <a:srgbClr val="7030A0">
                        <a:alpha val="10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extLst>
                  <a:ext uri="{0D108BD9-81ED-4DB2-BD59-A6C34878D82A}">
                    <a16:rowId xmlns:a16="http://schemas.microsoft.com/office/drawing/2014/main" val="3192956564"/>
                  </a:ext>
                </a:extLst>
              </a:tr>
              <a:tr h="370840">
                <a:tc gridSpan="2" vMerge="1">
                  <a:txBody>
                    <a:bodyPr/>
                    <a:lstStyle/>
                    <a:p>
                      <a:pPr algn="ctr"/>
                      <a:endParaRPr lang="en-US" dirty="0">
                        <a:latin typeface="Calibri" panose="020F0502020204030204" pitchFamily="34" charset="0"/>
                        <a:cs typeface="Calibri" panose="020F0502020204030204" pitchFamily="34" charset="0"/>
                      </a:endParaRPr>
                    </a:p>
                  </a:txBody>
                  <a:tcPr vert="vert270">
                    <a:solidFill>
                      <a:srgbClr val="7030A0">
                        <a:alpha val="17000"/>
                      </a:srgbClr>
                    </a:solidFill>
                  </a:tcPr>
                </a:tc>
                <a:tc hMerge="1" vMerge="1">
                  <a:txBody>
                    <a:bodyPr/>
                    <a:lstStyle/>
                    <a:p>
                      <a:pPr marL="0" marR="0" algn="l">
                        <a:spcBef>
                          <a:spcPts val="0"/>
                        </a:spcBef>
                        <a:spcAft>
                          <a:spcPts val="0"/>
                        </a:spcAft>
                      </a:pP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7030A0">
                        <a:alpha val="17000"/>
                      </a:srgbClr>
                    </a:solidFill>
                  </a:tcPr>
                </a:tc>
                <a:tc>
                  <a:txBody>
                    <a:bodyPr/>
                    <a:lstStyle/>
                    <a:p>
                      <a:r>
                        <a:rPr lang="en-US" sz="1400" dirty="0">
                          <a:latin typeface="Calibri" panose="020F0502020204030204" pitchFamily="34" charset="0"/>
                          <a:cs typeface="Calibri" panose="020F0502020204030204" pitchFamily="34" charset="0"/>
                        </a:rPr>
                        <a:t>IND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IND 300 Workshops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IS Curricula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IS Portfolio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Experiential study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IS Senior project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085676539"/>
                  </a:ext>
                </a:extLst>
              </a:tr>
              <a:tr h="609600">
                <a:tc rowSpan="5">
                  <a:txBody>
                    <a:bodyPr/>
                    <a:lstStyle/>
                    <a:p>
                      <a:pPr algn="ctr"/>
                      <a:r>
                        <a:rPr lang="en-US" dirty="0">
                          <a:latin typeface="Calibri" panose="020F0502020204030204" pitchFamily="34" charset="0"/>
                          <a:cs typeface="Calibri" panose="020F0502020204030204" pitchFamily="34" charset="0"/>
                        </a:rPr>
                        <a:t>Student Learning Outcomes 1-6</a:t>
                      </a:r>
                    </a:p>
                  </a:txBody>
                  <a:tcPr vert="vert270">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1 - develop topic-based interests and inquiry strategies to pursue those interests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944562566"/>
                  </a:ext>
                </a:extLst>
              </a:tr>
              <a:tr h="609600">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2 - enhance creativity, self-directedness, and perseverance required for inquiry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498752414"/>
                  </a:ext>
                </a:extLst>
              </a:tr>
              <a:tr h="609600">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3 - learn research, technical, and communication skills relevant to inquiry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3286385146"/>
                  </a:ext>
                </a:extLst>
              </a:tr>
              <a:tr h="609600">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4 - situate inquiry in relation to contemporary notions of disciplinary thinking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938808585"/>
                  </a:ext>
                </a:extLst>
              </a:tr>
              <a:tr h="609600">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5 - enhance aptitude and confidence in working independently and collectively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3465340692"/>
                  </a:ext>
                </a:extLst>
              </a:tr>
              <a:tr h="609600">
                <a:tc>
                  <a:txBody>
                    <a:bodyPr/>
                    <a:lstStyle/>
                    <a:p>
                      <a:pPr algn="ctr"/>
                      <a:endParaRPr lang="en-US" dirty="0">
                        <a:latin typeface="Calibri" panose="020F0502020204030204" pitchFamily="34" charset="0"/>
                        <a:cs typeface="Calibri" panose="020F0502020204030204" pitchFamily="34" charset="0"/>
                      </a:endParaRPr>
                    </a:p>
                  </a:txBody>
                  <a:tcPr vert="vert270">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6 - apply knowledge and skills in experiential learning settings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dirty="0">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488935555"/>
                  </a:ext>
                </a:extLst>
              </a:tr>
            </a:tbl>
          </a:graphicData>
        </a:graphic>
      </p:graphicFrame>
    </p:spTree>
    <p:extLst>
      <p:ext uri="{BB962C8B-B14F-4D97-AF65-F5344CB8AC3E}">
        <p14:creationId xmlns:p14="http://schemas.microsoft.com/office/powerpoint/2010/main" val="1487511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72ECD-0C37-2F4D-BA54-EF72DA78F4D5}"/>
              </a:ext>
            </a:extLst>
          </p:cNvPr>
          <p:cNvSpPr>
            <a:spLocks noGrp="1"/>
          </p:cNvSpPr>
          <p:nvPr>
            <p:ph type="title"/>
          </p:nvPr>
        </p:nvSpPr>
        <p:spPr>
          <a:xfrm>
            <a:off x="457200" y="152400"/>
            <a:ext cx="8229600" cy="1066800"/>
          </a:xfrm>
        </p:spPr>
        <p:txBody>
          <a:bodyPr>
            <a:normAutofit/>
          </a:bodyPr>
          <a:lstStyle/>
          <a:p>
            <a:pPr>
              <a:defRPr/>
            </a:pPr>
            <a:r>
              <a:rPr lang="en-US" sz="2800" dirty="0">
                <a:latin typeface="Calibri" panose="020F0502020204030204" pitchFamily="34" charset="0"/>
                <a:cs typeface="Calibri" panose="020F0502020204030204" pitchFamily="34" charset="0"/>
              </a:rPr>
              <a:t>Assessing Growth Over Time</a:t>
            </a:r>
            <a:br>
              <a:rPr lang="en-US"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C585CB34-3777-A644-BC9E-4673AC0BCF3C}"/>
              </a:ext>
            </a:extLst>
          </p:cNvPr>
          <p:cNvGraphicFramePr>
            <a:graphicFrameLocks noGrp="1"/>
          </p:cNvGraphicFramePr>
          <p:nvPr>
            <p:ph sz="quarter" idx="1"/>
            <p:extLst>
              <p:ext uri="{D42A27DB-BD31-4B8C-83A1-F6EECF244321}">
                <p14:modId xmlns:p14="http://schemas.microsoft.com/office/powerpoint/2010/main" val="883851100"/>
              </p:ext>
            </p:extLst>
          </p:nvPr>
        </p:nvGraphicFramePr>
        <p:xfrm>
          <a:off x="449492" y="762000"/>
          <a:ext cx="8229602" cy="5863108"/>
        </p:xfrm>
        <a:graphic>
          <a:graphicData uri="http://schemas.openxmlformats.org/drawingml/2006/table">
            <a:tbl>
              <a:tblPr firstRow="1" bandRow="1">
                <a:tableStyleId>{21E4AEA4-8DFA-4A89-87EB-49C32662AFE0}</a:tableStyleId>
              </a:tblPr>
              <a:tblGrid>
                <a:gridCol w="486479">
                  <a:extLst>
                    <a:ext uri="{9D8B030D-6E8A-4147-A177-3AD203B41FA5}">
                      <a16:colId xmlns:a16="http://schemas.microsoft.com/office/drawing/2014/main" val="1713785102"/>
                    </a:ext>
                  </a:extLst>
                </a:gridCol>
                <a:gridCol w="2108075">
                  <a:extLst>
                    <a:ext uri="{9D8B030D-6E8A-4147-A177-3AD203B41FA5}">
                      <a16:colId xmlns:a16="http://schemas.microsoft.com/office/drawing/2014/main" val="2571260887"/>
                    </a:ext>
                  </a:extLst>
                </a:gridCol>
                <a:gridCol w="1408762">
                  <a:extLst>
                    <a:ext uri="{9D8B030D-6E8A-4147-A177-3AD203B41FA5}">
                      <a16:colId xmlns:a16="http://schemas.microsoft.com/office/drawing/2014/main" val="4258899212"/>
                    </a:ext>
                  </a:extLst>
                </a:gridCol>
                <a:gridCol w="1408762">
                  <a:extLst>
                    <a:ext uri="{9D8B030D-6E8A-4147-A177-3AD203B41FA5}">
                      <a16:colId xmlns:a16="http://schemas.microsoft.com/office/drawing/2014/main" val="4090696752"/>
                    </a:ext>
                  </a:extLst>
                </a:gridCol>
                <a:gridCol w="1408762">
                  <a:extLst>
                    <a:ext uri="{9D8B030D-6E8A-4147-A177-3AD203B41FA5}">
                      <a16:colId xmlns:a16="http://schemas.microsoft.com/office/drawing/2014/main" val="3585168716"/>
                    </a:ext>
                  </a:extLst>
                </a:gridCol>
                <a:gridCol w="1408762">
                  <a:extLst>
                    <a:ext uri="{9D8B030D-6E8A-4147-A177-3AD203B41FA5}">
                      <a16:colId xmlns:a16="http://schemas.microsoft.com/office/drawing/2014/main" val="2471821581"/>
                    </a:ext>
                  </a:extLst>
                </a:gridCol>
              </a:tblGrid>
              <a:tr h="720991">
                <a:tc rowSpan="2" gridSpan="2">
                  <a:txBody>
                    <a:bodyPr/>
                    <a:lstStyle/>
                    <a:p>
                      <a:endParaRPr lang="en-US" sz="1400" dirty="0">
                        <a:latin typeface="Calibri" panose="020F0502020204030204" pitchFamily="34" charset="0"/>
                        <a:cs typeface="Calibri" panose="020F0502020204030204" pitchFamily="34" charset="0"/>
                      </a:endParaRPr>
                    </a:p>
                  </a:txBody>
                  <a:tcPr>
                    <a:solidFill>
                      <a:srgbClr val="7030A0">
                        <a:alpha val="10000"/>
                      </a:srgbClr>
                    </a:solidFill>
                  </a:tcPr>
                </a:tc>
                <a:tc rowSpan="2" hMerge="1">
                  <a:txBody>
                    <a:bodyPr/>
                    <a:lstStyle/>
                    <a:p>
                      <a:endParaRPr lang="en-US" dirty="0">
                        <a:latin typeface="Calibri" panose="020F0502020204030204" pitchFamily="34" charset="0"/>
                        <a:cs typeface="Calibri" panose="020F0502020204030204" pitchFamily="34" charset="0"/>
                      </a:endParaRPr>
                    </a:p>
                  </a:txBody>
                  <a:tcPr>
                    <a:solidFill>
                      <a:srgbClr val="7030A0">
                        <a:alpha val="17000"/>
                      </a:srgbClr>
                    </a:solidFill>
                  </a:tcPr>
                </a:tc>
                <a:tc gridSpan="4">
                  <a:txBody>
                    <a:bodyPr/>
                    <a:lstStyle/>
                    <a:p>
                      <a:pPr algn="ctr"/>
                      <a:r>
                        <a:rPr lang="en-US" b="0" dirty="0">
                          <a:solidFill>
                            <a:schemeClr val="tx1"/>
                          </a:solidFill>
                          <a:latin typeface="Calibri" panose="020F0502020204030204" pitchFamily="34" charset="0"/>
                          <a:cs typeface="Calibri" panose="020F0502020204030204" pitchFamily="34" charset="0"/>
                        </a:rPr>
                        <a:t>Proposal (Time 1) and Senior Project (Time 2) Evaluation Rubric</a:t>
                      </a:r>
                    </a:p>
                  </a:txBody>
                  <a:tcPr>
                    <a:lnB w="12700" cap="flat" cmpd="sng" algn="ctr">
                      <a:solidFill>
                        <a:schemeClr val="tx1"/>
                      </a:solidFill>
                      <a:prstDash val="solid"/>
                      <a:round/>
                      <a:headEnd type="none" w="med" len="med"/>
                      <a:tailEnd type="none" w="med" len="med"/>
                    </a:lnB>
                    <a:solidFill>
                      <a:srgbClr val="7030A0">
                        <a:alpha val="10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tc hMerge="1">
                  <a:txBody>
                    <a:bodyPr/>
                    <a:lstStyle/>
                    <a:p>
                      <a:endParaRPr lang="en-US" dirty="0"/>
                    </a:p>
                  </a:txBody>
                  <a:tcPr>
                    <a:solidFill>
                      <a:srgbClr val="7030A0">
                        <a:alpha val="17000"/>
                      </a:srgbClr>
                    </a:solidFill>
                  </a:tcPr>
                </a:tc>
                <a:extLst>
                  <a:ext uri="{0D108BD9-81ED-4DB2-BD59-A6C34878D82A}">
                    <a16:rowId xmlns:a16="http://schemas.microsoft.com/office/drawing/2014/main" val="3192956564"/>
                  </a:ext>
                </a:extLst>
              </a:tr>
              <a:tr h="417717">
                <a:tc gridSpan="2" vMerge="1">
                  <a:txBody>
                    <a:bodyPr/>
                    <a:lstStyle/>
                    <a:p>
                      <a:pPr algn="ctr"/>
                      <a:endParaRPr lang="en-US" dirty="0">
                        <a:latin typeface="Calibri" panose="020F0502020204030204" pitchFamily="34" charset="0"/>
                        <a:cs typeface="Calibri" panose="020F0502020204030204" pitchFamily="34" charset="0"/>
                      </a:endParaRPr>
                    </a:p>
                  </a:txBody>
                  <a:tcPr vert="vert270">
                    <a:solidFill>
                      <a:srgbClr val="7030A0">
                        <a:alpha val="17000"/>
                      </a:srgbClr>
                    </a:solidFill>
                  </a:tcPr>
                </a:tc>
                <a:tc hMerge="1" vMerge="1">
                  <a:txBody>
                    <a:bodyPr/>
                    <a:lstStyle/>
                    <a:p>
                      <a:pPr marL="0" marR="0" algn="l">
                        <a:spcBef>
                          <a:spcPts val="0"/>
                        </a:spcBef>
                        <a:spcAft>
                          <a:spcPts val="0"/>
                        </a:spcAft>
                      </a:pP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7030A0">
                        <a:alpha val="17000"/>
                      </a:srgbClr>
                    </a:solidFill>
                  </a:tcPr>
                </a:tc>
                <a:tc>
                  <a:txBody>
                    <a:bodyPr/>
                    <a:lstStyle/>
                    <a:p>
                      <a:r>
                        <a:rPr lang="en-US" sz="1400" dirty="0">
                          <a:latin typeface="Calibri" panose="020F0502020204030204" pitchFamily="34" charset="0"/>
                          <a:cs typeface="Calibri" panose="020F0502020204030204" pitchFamily="34" charset="0"/>
                        </a:rPr>
                        <a:t>1 - Beginning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2 - Developing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3 - Good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r>
                        <a:rPr lang="en-US" sz="1400" dirty="0">
                          <a:latin typeface="Calibri" panose="020F0502020204030204" pitchFamily="34" charset="0"/>
                          <a:cs typeface="Calibri" panose="020F0502020204030204" pitchFamily="34" charset="0"/>
                        </a:rPr>
                        <a:t>4-Exemplary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085676539"/>
                  </a:ext>
                </a:extLst>
              </a:tr>
              <a:tr h="686658">
                <a:tc rowSpan="5">
                  <a:txBody>
                    <a:bodyPr/>
                    <a:lstStyle/>
                    <a:p>
                      <a:pPr algn="ctr"/>
                      <a:r>
                        <a:rPr lang="en-US" dirty="0">
                          <a:latin typeface="Calibri" panose="020F0502020204030204" pitchFamily="34" charset="0"/>
                          <a:cs typeface="Calibri" panose="020F0502020204030204" pitchFamily="34" charset="0"/>
                        </a:rPr>
                        <a:t>Student Learning Outcomes 1-5</a:t>
                      </a:r>
                    </a:p>
                  </a:txBody>
                  <a:tcPr vert="vert270">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1 - develop topic-based interests and inquiry strategies to pursue those interests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944562566"/>
                  </a:ext>
                </a:extLst>
              </a:tr>
              <a:tr h="686658">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2 - enhance creativity, self-directedness, and perseverance required for inquiry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498752414"/>
                  </a:ext>
                </a:extLst>
              </a:tr>
              <a:tr h="686658">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3 - learn research, technical, and communication skills relevant to inquiry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3286385146"/>
                  </a:ext>
                </a:extLst>
              </a:tr>
              <a:tr h="686658">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4 - situate inquiry in relation to contemporary notions of disciplinary thinking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938808585"/>
                  </a:ext>
                </a:extLst>
              </a:tr>
              <a:tr h="686658">
                <a:tc vMerge="1">
                  <a:txBody>
                    <a:bodyPr/>
                    <a:lstStyle/>
                    <a:p>
                      <a:endParaRPr lang="en-US" dirty="0"/>
                    </a:p>
                  </a:txBody>
                  <a:tcPr>
                    <a:solidFill>
                      <a:srgbClr val="7030A0">
                        <a:alpha val="17000"/>
                      </a:srgbClr>
                    </a:solidFill>
                  </a:tcPr>
                </a:tc>
                <a:tc>
                  <a:txBody>
                    <a:bodyPr/>
                    <a:lstStyle/>
                    <a:p>
                      <a:pPr marL="0" marR="0" algn="l">
                        <a:spcBef>
                          <a:spcPts val="0"/>
                        </a:spcBef>
                        <a:spcAft>
                          <a:spcPts val="0"/>
                        </a:spcAft>
                      </a:pPr>
                      <a:r>
                        <a:rPr lang="en-US" sz="1400" dirty="0">
                          <a:effectLst/>
                          <a:latin typeface="Calibri" panose="020F0502020204030204" pitchFamily="34" charset="0"/>
                          <a:ea typeface="MS Mincho" panose="02020609040205080304" pitchFamily="49" charset="-128"/>
                          <a:cs typeface="Calibri" panose="020F0502020204030204" pitchFamily="34" charset="0"/>
                        </a:rPr>
                        <a:t>5 - enhance aptitude and confidence in working independently and collectively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endParaRPr lang="en-US"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3465340692"/>
                  </a:ext>
                </a:extLst>
              </a:tr>
            </a:tbl>
          </a:graphicData>
        </a:graphic>
      </p:graphicFrame>
    </p:spTree>
    <p:extLst>
      <p:ext uri="{BB962C8B-B14F-4D97-AF65-F5344CB8AC3E}">
        <p14:creationId xmlns:p14="http://schemas.microsoft.com/office/powerpoint/2010/main" val="1315935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886D-6DD3-0348-A3F0-034955DCCF1D}"/>
              </a:ext>
            </a:extLst>
          </p:cNvPr>
          <p:cNvSpPr>
            <a:spLocks noGrp="1"/>
          </p:cNvSpPr>
          <p:nvPr>
            <p:ph type="title"/>
          </p:nvPr>
        </p:nvSpPr>
        <p:spPr>
          <a:xfrm>
            <a:off x="466712" y="146835"/>
            <a:ext cx="8229600" cy="767565"/>
          </a:xfrm>
        </p:spPr>
        <p:txBody>
          <a:bodyPr/>
          <a:lstStyle/>
          <a:p>
            <a:pPr algn="ctr"/>
            <a:r>
              <a:rPr lang="en-US" sz="2800" dirty="0">
                <a:latin typeface="Calibri" panose="020F0502020204030204" pitchFamily="34" charset="0"/>
                <a:cs typeface="Calibri" panose="020F0502020204030204" pitchFamily="34" charset="0"/>
              </a:rPr>
              <a:t>Student growth in first 3 cohorts </a:t>
            </a:r>
            <a:br>
              <a:rPr lang="en-US" sz="2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(measured at end of gateway IND 200 course)</a:t>
            </a:r>
          </a:p>
        </p:txBody>
      </p:sp>
      <p:graphicFrame>
        <p:nvGraphicFramePr>
          <p:cNvPr id="4" name="Content Placeholder 3">
            <a:extLst>
              <a:ext uri="{FF2B5EF4-FFF2-40B4-BE49-F238E27FC236}">
                <a16:creationId xmlns:a16="http://schemas.microsoft.com/office/drawing/2014/main" id="{30381103-E6F3-D646-9115-E76AA4FF9A3B}"/>
              </a:ext>
            </a:extLst>
          </p:cNvPr>
          <p:cNvGraphicFramePr>
            <a:graphicFrameLocks noGrp="1"/>
          </p:cNvGraphicFramePr>
          <p:nvPr>
            <p:ph sz="quarter" idx="1"/>
            <p:extLst>
              <p:ext uri="{D42A27DB-BD31-4B8C-83A1-F6EECF244321}">
                <p14:modId xmlns:p14="http://schemas.microsoft.com/office/powerpoint/2010/main" val="496306075"/>
              </p:ext>
            </p:extLst>
          </p:nvPr>
        </p:nvGraphicFramePr>
        <p:xfrm>
          <a:off x="152400" y="933236"/>
          <a:ext cx="8686804" cy="5889434"/>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38835262"/>
                    </a:ext>
                  </a:extLst>
                </a:gridCol>
                <a:gridCol w="1978872">
                  <a:extLst>
                    <a:ext uri="{9D8B030D-6E8A-4147-A177-3AD203B41FA5}">
                      <a16:colId xmlns:a16="http://schemas.microsoft.com/office/drawing/2014/main" val="2704462736"/>
                    </a:ext>
                  </a:extLst>
                </a:gridCol>
                <a:gridCol w="208280">
                  <a:extLst>
                    <a:ext uri="{9D8B030D-6E8A-4147-A177-3AD203B41FA5}">
                      <a16:colId xmlns:a16="http://schemas.microsoft.com/office/drawing/2014/main" val="1100375302"/>
                    </a:ext>
                  </a:extLst>
                </a:gridCol>
                <a:gridCol w="528532">
                  <a:extLst>
                    <a:ext uri="{9D8B030D-6E8A-4147-A177-3AD203B41FA5}">
                      <a16:colId xmlns:a16="http://schemas.microsoft.com/office/drawing/2014/main" val="1157622357"/>
                    </a:ext>
                  </a:extLst>
                </a:gridCol>
                <a:gridCol w="528532">
                  <a:extLst>
                    <a:ext uri="{9D8B030D-6E8A-4147-A177-3AD203B41FA5}">
                      <a16:colId xmlns:a16="http://schemas.microsoft.com/office/drawing/2014/main" val="967326938"/>
                    </a:ext>
                  </a:extLst>
                </a:gridCol>
                <a:gridCol w="528532">
                  <a:extLst>
                    <a:ext uri="{9D8B030D-6E8A-4147-A177-3AD203B41FA5}">
                      <a16:colId xmlns:a16="http://schemas.microsoft.com/office/drawing/2014/main" val="1502841012"/>
                    </a:ext>
                  </a:extLst>
                </a:gridCol>
                <a:gridCol w="528532">
                  <a:extLst>
                    <a:ext uri="{9D8B030D-6E8A-4147-A177-3AD203B41FA5}">
                      <a16:colId xmlns:a16="http://schemas.microsoft.com/office/drawing/2014/main" val="697777161"/>
                    </a:ext>
                  </a:extLst>
                </a:gridCol>
                <a:gridCol w="528532">
                  <a:extLst>
                    <a:ext uri="{9D8B030D-6E8A-4147-A177-3AD203B41FA5}">
                      <a16:colId xmlns:a16="http://schemas.microsoft.com/office/drawing/2014/main" val="1377011234"/>
                    </a:ext>
                  </a:extLst>
                </a:gridCol>
                <a:gridCol w="528532">
                  <a:extLst>
                    <a:ext uri="{9D8B030D-6E8A-4147-A177-3AD203B41FA5}">
                      <a16:colId xmlns:a16="http://schemas.microsoft.com/office/drawing/2014/main" val="1570646927"/>
                    </a:ext>
                  </a:extLst>
                </a:gridCol>
                <a:gridCol w="528532">
                  <a:extLst>
                    <a:ext uri="{9D8B030D-6E8A-4147-A177-3AD203B41FA5}">
                      <a16:colId xmlns:a16="http://schemas.microsoft.com/office/drawing/2014/main" val="328753105"/>
                    </a:ext>
                  </a:extLst>
                </a:gridCol>
                <a:gridCol w="528532">
                  <a:extLst>
                    <a:ext uri="{9D8B030D-6E8A-4147-A177-3AD203B41FA5}">
                      <a16:colId xmlns:a16="http://schemas.microsoft.com/office/drawing/2014/main" val="2261643699"/>
                    </a:ext>
                  </a:extLst>
                </a:gridCol>
                <a:gridCol w="528532">
                  <a:extLst>
                    <a:ext uri="{9D8B030D-6E8A-4147-A177-3AD203B41FA5}">
                      <a16:colId xmlns:a16="http://schemas.microsoft.com/office/drawing/2014/main" val="205688845"/>
                    </a:ext>
                  </a:extLst>
                </a:gridCol>
                <a:gridCol w="528532">
                  <a:extLst>
                    <a:ext uri="{9D8B030D-6E8A-4147-A177-3AD203B41FA5}">
                      <a16:colId xmlns:a16="http://schemas.microsoft.com/office/drawing/2014/main" val="2838519096"/>
                    </a:ext>
                  </a:extLst>
                </a:gridCol>
                <a:gridCol w="528532">
                  <a:extLst>
                    <a:ext uri="{9D8B030D-6E8A-4147-A177-3AD203B41FA5}">
                      <a16:colId xmlns:a16="http://schemas.microsoft.com/office/drawing/2014/main" val="1375195221"/>
                    </a:ext>
                  </a:extLst>
                </a:gridCol>
              </a:tblGrid>
              <a:tr h="154002">
                <a:tc>
                  <a:txBody>
                    <a:bodyPr/>
                    <a:lstStyle/>
                    <a:p>
                      <a:pPr algn="l" fontAlgn="b"/>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solidFill>
                      <a:srgbClr val="7030A0">
                        <a:alpha val="10000"/>
                      </a:srgbClr>
                    </a:solidFill>
                  </a:tcPr>
                </a:tc>
                <a:tc>
                  <a:txBody>
                    <a:bodyPr/>
                    <a:lstStyle/>
                    <a:p>
                      <a:pPr algn="l"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10000"/>
                      </a:srgbClr>
                    </a:solidFill>
                  </a:tcPr>
                </a:tc>
                <a:tc gridSpan="4">
                  <a:txBody>
                    <a:bodyPr/>
                    <a:lstStyle/>
                    <a:p>
                      <a:pPr algn="ctr" fontAlgn="b"/>
                      <a:r>
                        <a:rPr lang="en-US" sz="1400" u="none" strike="noStrike" dirty="0">
                          <a:effectLst/>
                          <a:latin typeface="Calibri" panose="020F0502020204030204" pitchFamily="34" charset="0"/>
                          <a:cs typeface="Calibri" panose="020F0502020204030204" pitchFamily="34" charset="0"/>
                        </a:rPr>
                        <a:t>2015 (n=5)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7030A0">
                        <a:alpha val="1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400" u="none" strike="noStrike" dirty="0">
                          <a:effectLst/>
                          <a:latin typeface="Calibri" panose="020F0502020204030204" pitchFamily="34" charset="0"/>
                          <a:cs typeface="Calibri" panose="020F0502020204030204" pitchFamily="34" charset="0"/>
                        </a:rPr>
                        <a:t>2016 (n=9)</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7030A0">
                        <a:alpha val="1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400" u="none" strike="noStrike" dirty="0">
                          <a:effectLst/>
                          <a:latin typeface="Calibri" panose="020F0502020204030204" pitchFamily="34" charset="0"/>
                          <a:cs typeface="Calibri" panose="020F0502020204030204" pitchFamily="34" charset="0"/>
                        </a:rPr>
                        <a:t>2017 (n=5)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7030A0">
                        <a:alpha val="1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4604991"/>
                  </a:ext>
                </a:extLst>
              </a:tr>
              <a:tr h="797187">
                <a:tc>
                  <a:txBody>
                    <a:bodyPr/>
                    <a:lstStyle/>
                    <a:p>
                      <a:pPr algn="l" fontAlgn="b"/>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b"/>
                      <a:r>
                        <a:rPr lang="en-US" sz="1400" b="0" i="0" u="none" strike="noStrike" dirty="0">
                          <a:solidFill>
                            <a:srgbClr val="000000"/>
                          </a:solidFill>
                          <a:effectLst/>
                          <a:latin typeface="Calibri" panose="020F0502020204030204" pitchFamily="34" charset="0"/>
                          <a:cs typeface="Calibri" panose="020F0502020204030204" pitchFamily="34" charset="0"/>
                        </a:rPr>
                        <a:t>B = Beginning</a:t>
                      </a:r>
                    </a:p>
                    <a:p>
                      <a:pPr algn="l" fontAlgn="b"/>
                      <a:r>
                        <a:rPr lang="en-US" sz="1400" b="0" i="0" u="none" strike="noStrike" dirty="0">
                          <a:solidFill>
                            <a:srgbClr val="000000"/>
                          </a:solidFill>
                          <a:effectLst/>
                          <a:latin typeface="Calibri" panose="020F0502020204030204" pitchFamily="34" charset="0"/>
                          <a:cs typeface="Calibri" panose="020F0502020204030204" pitchFamily="34" charset="0"/>
                        </a:rPr>
                        <a:t>D = Developing</a:t>
                      </a:r>
                    </a:p>
                    <a:p>
                      <a:pPr algn="l" fontAlgn="b"/>
                      <a:r>
                        <a:rPr lang="en-US" sz="1400" b="0" i="0" u="none" strike="noStrike" dirty="0">
                          <a:solidFill>
                            <a:srgbClr val="000000"/>
                          </a:solidFill>
                          <a:effectLst/>
                          <a:latin typeface="Calibri" panose="020F0502020204030204" pitchFamily="34" charset="0"/>
                          <a:cs typeface="Calibri" panose="020F0502020204030204" pitchFamily="34" charset="0"/>
                        </a:rPr>
                        <a:t>G = Good</a:t>
                      </a:r>
                    </a:p>
                    <a:p>
                      <a:pPr algn="l" fontAlgn="b"/>
                      <a:r>
                        <a:rPr lang="en-US" sz="1400" b="0" i="0" u="none" strike="noStrike" dirty="0">
                          <a:solidFill>
                            <a:srgbClr val="000000"/>
                          </a:solidFill>
                          <a:effectLst/>
                          <a:latin typeface="Calibri" panose="020F0502020204030204" pitchFamily="34" charset="0"/>
                          <a:cs typeface="Calibri" panose="020F0502020204030204" pitchFamily="34" charset="0"/>
                        </a:rPr>
                        <a:t>E = Exemplary</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B</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B</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B</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ctr" fontAlgn="ctr"/>
                      <a:r>
                        <a:rPr lang="en-US" sz="1400" u="none" strike="noStrike" dirty="0">
                          <a:effectLst/>
                          <a:latin typeface="Calibri" panose="020F0502020204030204" pitchFamily="34" charset="0"/>
                          <a:cs typeface="Calibri" panose="020F0502020204030204" pitchFamily="34" charset="0"/>
                        </a:rPr>
                        <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3749317049"/>
                  </a:ext>
                </a:extLst>
              </a:tr>
              <a:tr h="797187">
                <a:tc rowSpan="5">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Student Learning Outcomes 1-5</a:t>
                      </a:r>
                    </a:p>
                    <a:p>
                      <a:pPr algn="ctr" fontAlgn="ct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ctr"/>
                      <a:r>
                        <a:rPr lang="en-US" sz="1400" u="none" strike="noStrike" dirty="0">
                          <a:effectLst/>
                          <a:latin typeface="Calibri" panose="020F0502020204030204" pitchFamily="34" charset="0"/>
                          <a:cs typeface="Calibri" panose="020F0502020204030204" pitchFamily="34" charset="0"/>
                        </a:rPr>
                        <a:t>develop topic-based interests and inquiry strategies to pursue those interests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a:r>
                        <a:rPr lang="en-US" sz="1400" dirty="0">
                          <a:latin typeface="Calibri" panose="020F0502020204030204" pitchFamily="34" charset="0"/>
                          <a:cs typeface="Calibri" panose="020F0502020204030204" pitchFamily="34" charset="0"/>
                        </a:rPr>
                        <a:t>2</a:t>
                      </a: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a:r>
                        <a:rPr lang="en-US" sz="1400" dirty="0">
                          <a:latin typeface="Calibri" panose="020F0502020204030204" pitchFamily="34" charset="0"/>
                          <a:cs typeface="Calibri" panose="020F0502020204030204" pitchFamily="34" charset="0"/>
                        </a:rPr>
                        <a:t>2</a:t>
                      </a: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a:r>
                        <a:rPr lang="en-US" sz="1400" dirty="0">
                          <a:latin typeface="Calibri" panose="020F0502020204030204" pitchFamily="34" charset="0"/>
                          <a:cs typeface="Calibri" panose="020F0502020204030204" pitchFamily="34" charset="0"/>
                        </a:rPr>
                        <a:t>2</a:t>
                      </a: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a:r>
                        <a:rPr lang="en-US" sz="1400" dirty="0">
                          <a:latin typeface="Calibri" panose="020F0502020204030204" pitchFamily="34" charset="0"/>
                          <a:cs typeface="Calibri" panose="020F0502020204030204" pitchFamily="34" charset="0"/>
                        </a:rPr>
                        <a:t>2</a:t>
                      </a: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a:r>
                        <a:rPr lang="en-US" sz="1400" dirty="0">
                          <a:latin typeface="Calibri" panose="020F0502020204030204" pitchFamily="34" charset="0"/>
                          <a:cs typeface="Calibri" panose="020F0502020204030204" pitchFamily="34" charset="0"/>
                        </a:rPr>
                        <a:t>2</a:t>
                      </a:r>
                    </a:p>
                  </a:txBody>
                  <a:tcPr anchor="b">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ctr"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anchor="b">
                    <a:lnT w="12700" cap="flat" cmpd="sng" algn="ctr">
                      <a:solidFill>
                        <a:schemeClr val="tx1"/>
                      </a:solidFill>
                      <a:prstDash val="solid"/>
                      <a:round/>
                      <a:headEnd type="none" w="med" len="med"/>
                      <a:tailEnd type="none" w="med" len="med"/>
                    </a:lnT>
                    <a:solidFill>
                      <a:srgbClr val="7030A0">
                        <a:alpha val="10000"/>
                      </a:srgbClr>
                    </a:solidFill>
                  </a:tcPr>
                </a:tc>
                <a:extLst>
                  <a:ext uri="{0D108BD9-81ED-4DB2-BD59-A6C34878D82A}">
                    <a16:rowId xmlns:a16="http://schemas.microsoft.com/office/drawing/2014/main" val="2786315209"/>
                  </a:ext>
                </a:extLst>
              </a:tr>
              <a:tr h="709970">
                <a:tc vMerge="1">
                  <a:txBody>
                    <a:bodyPr/>
                    <a:lstStyle/>
                    <a:p>
                      <a:pPr algn="l" fontAlgn="ct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ctr"/>
                      <a:r>
                        <a:rPr lang="en-US" sz="1400" u="none" strike="noStrike" dirty="0">
                          <a:effectLst/>
                          <a:latin typeface="Calibri" panose="020F0502020204030204" pitchFamily="34" charset="0"/>
                          <a:cs typeface="Calibri" panose="020F0502020204030204" pitchFamily="34" charset="0"/>
                        </a:rPr>
                        <a:t>enhance creativity, self-directedness, and perseverance required for inquiry</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4</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4</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4</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extLst>
                  <a:ext uri="{0D108BD9-81ED-4DB2-BD59-A6C34878D82A}">
                    <a16:rowId xmlns:a16="http://schemas.microsoft.com/office/drawing/2014/main" val="82003858"/>
                  </a:ext>
                </a:extLst>
              </a:tr>
              <a:tr h="797187">
                <a:tc vMerge="1">
                  <a:txBody>
                    <a:bodyPr/>
                    <a:lstStyle/>
                    <a:p>
                      <a:pPr algn="l" fontAlgn="ct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ctr"/>
                      <a:r>
                        <a:rPr lang="en-US" sz="1400" u="none" strike="noStrike" dirty="0">
                          <a:effectLst/>
                          <a:latin typeface="Calibri" panose="020F0502020204030204" pitchFamily="34" charset="0"/>
                          <a:cs typeface="Calibri" panose="020F0502020204030204" pitchFamily="34" charset="0"/>
                        </a:rPr>
                        <a:t>learn research, technical, and communication skills relevant to inquiry</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2</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b="0" i="0" u="none" strike="noStrike" dirty="0">
                          <a:solidFill>
                            <a:srgbClr val="000000"/>
                          </a:solidFill>
                          <a:effectLst/>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extLst>
                  <a:ext uri="{0D108BD9-81ED-4DB2-BD59-A6C34878D82A}">
                    <a16:rowId xmlns:a16="http://schemas.microsoft.com/office/drawing/2014/main" val="2469164915"/>
                  </a:ext>
                </a:extLst>
              </a:tr>
              <a:tr h="797187">
                <a:tc vMerge="1">
                  <a:txBody>
                    <a:bodyPr/>
                    <a:lstStyle/>
                    <a:p>
                      <a:pPr algn="l" fontAlgn="ct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ctr"/>
                      <a:r>
                        <a:rPr lang="en-US" sz="1400" u="none" strike="noStrike" dirty="0">
                          <a:effectLst/>
                          <a:latin typeface="Calibri" panose="020F0502020204030204" pitchFamily="34" charset="0"/>
                          <a:cs typeface="Calibri" panose="020F0502020204030204" pitchFamily="34" charset="0"/>
                        </a:rPr>
                        <a:t>situate inquiry in relation to contemporary notions of disciplinary thinking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extLst>
                  <a:ext uri="{0D108BD9-81ED-4DB2-BD59-A6C34878D82A}">
                    <a16:rowId xmlns:a16="http://schemas.microsoft.com/office/drawing/2014/main" val="2380101732"/>
                  </a:ext>
                </a:extLst>
              </a:tr>
              <a:tr h="797187">
                <a:tc vMerge="1">
                  <a:txBody>
                    <a:bodyPr/>
                    <a:lstStyle/>
                    <a:p>
                      <a:pPr algn="l" fontAlgn="ct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6794" marR="6794" marT="67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l" fontAlgn="ctr"/>
                      <a:r>
                        <a:rPr lang="en-US" sz="1400" u="none" strike="noStrike" dirty="0">
                          <a:effectLst/>
                          <a:latin typeface="Calibri" panose="020F0502020204030204" pitchFamily="34" charset="0"/>
                          <a:cs typeface="Calibri" panose="020F0502020204030204" pitchFamily="34" charset="0"/>
                        </a:rPr>
                        <a:t>enhance aptitude and confidence in working independently and collectively</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1</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dirty="0">
                          <a:latin typeface="Calibri" panose="020F0502020204030204" pitchFamily="34" charset="0"/>
                          <a:cs typeface="Calibri" panose="020F0502020204030204" pitchFamily="34" charset="0"/>
                        </a:rPr>
                        <a:t>5</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R w="12700" cap="flat" cmpd="sng" algn="ctr">
                      <a:solidFill>
                        <a:schemeClr val="tx1"/>
                      </a:solidFill>
                      <a:prstDash val="solid"/>
                      <a:round/>
                      <a:headEnd type="none" w="med" len="med"/>
                      <a:tailEnd type="none" w="med" len="med"/>
                    </a:lnR>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solidFill>
                      <a:srgbClr val="7030A0">
                        <a:alpha val="10000"/>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2</a:t>
                      </a: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3</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tc>
                  <a:txBody>
                    <a:bodyPr/>
                    <a:lstStyle/>
                    <a:p>
                      <a:pPr algn="ctr"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anchor="b">
                    <a:solidFill>
                      <a:srgbClr val="7030A0">
                        <a:alpha val="10000"/>
                      </a:srgbClr>
                    </a:solidFill>
                  </a:tcPr>
                </a:tc>
                <a:extLst>
                  <a:ext uri="{0D108BD9-81ED-4DB2-BD59-A6C34878D82A}">
                    <a16:rowId xmlns:a16="http://schemas.microsoft.com/office/drawing/2014/main" val="1682996731"/>
                  </a:ext>
                </a:extLst>
              </a:tr>
            </a:tbl>
          </a:graphicData>
        </a:graphic>
      </p:graphicFrame>
      <p:sp>
        <p:nvSpPr>
          <p:cNvPr id="6" name="Rectangle 5">
            <a:extLst>
              <a:ext uri="{FF2B5EF4-FFF2-40B4-BE49-F238E27FC236}">
                <a16:creationId xmlns:a16="http://schemas.microsoft.com/office/drawing/2014/main" id="{859D4BD4-8BFC-7544-ABEF-74088D2C385F}"/>
              </a:ext>
            </a:extLst>
          </p:cNvPr>
          <p:cNvSpPr/>
          <p:nvPr/>
        </p:nvSpPr>
        <p:spPr>
          <a:xfrm>
            <a:off x="838964" y="4953000"/>
            <a:ext cx="8000240" cy="9115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03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E425-E6DF-B445-ADC1-A5DADDBCAD1B}"/>
              </a:ext>
            </a:extLst>
          </p:cNvPr>
          <p:cNvSpPr>
            <a:spLocks noGrp="1"/>
          </p:cNvSpPr>
          <p:nvPr>
            <p:ph type="title"/>
          </p:nvPr>
        </p:nvSpPr>
        <p:spPr>
          <a:xfrm>
            <a:off x="457200" y="0"/>
            <a:ext cx="8229600" cy="565080"/>
          </a:xfrm>
        </p:spPr>
        <p:txBody>
          <a:bodyPr/>
          <a:lstStyle/>
          <a:p>
            <a:pPr algn="ctr"/>
            <a:r>
              <a:rPr lang="en-US" sz="2400" dirty="0">
                <a:latin typeface="Calibri" panose="020F0502020204030204" pitchFamily="34" charset="0"/>
                <a:cs typeface="Calibri" panose="020F0502020204030204" pitchFamily="34" charset="0"/>
              </a:rPr>
              <a:t>What ideas consist of</a:t>
            </a:r>
          </a:p>
        </p:txBody>
      </p:sp>
      <p:graphicFrame>
        <p:nvGraphicFramePr>
          <p:cNvPr id="4" name="Content Placeholder 3">
            <a:extLst>
              <a:ext uri="{FF2B5EF4-FFF2-40B4-BE49-F238E27FC236}">
                <a16:creationId xmlns:a16="http://schemas.microsoft.com/office/drawing/2014/main" id="{0126B49E-7C68-7649-8B74-6E583942B377}"/>
              </a:ext>
            </a:extLst>
          </p:cNvPr>
          <p:cNvGraphicFramePr>
            <a:graphicFrameLocks noGrp="1"/>
          </p:cNvGraphicFramePr>
          <p:nvPr>
            <p:ph sz="quarter" idx="1"/>
            <p:extLst>
              <p:ext uri="{D42A27DB-BD31-4B8C-83A1-F6EECF244321}">
                <p14:modId xmlns:p14="http://schemas.microsoft.com/office/powerpoint/2010/main" val="3553580536"/>
              </p:ext>
            </p:extLst>
          </p:nvPr>
        </p:nvGraphicFramePr>
        <p:xfrm>
          <a:off x="457200" y="838200"/>
          <a:ext cx="8153400" cy="5468043"/>
        </p:xfrm>
        <a:graphic>
          <a:graphicData uri="http://schemas.openxmlformats.org/drawingml/2006/table">
            <a:tbl>
              <a:tblPr>
                <a:tableStyleId>{5C22544A-7EE6-4342-B048-85BDC9FD1C3A}</a:tableStyleId>
              </a:tblPr>
              <a:tblGrid>
                <a:gridCol w="2977365">
                  <a:extLst>
                    <a:ext uri="{9D8B030D-6E8A-4147-A177-3AD203B41FA5}">
                      <a16:colId xmlns:a16="http://schemas.microsoft.com/office/drawing/2014/main" val="580851590"/>
                    </a:ext>
                  </a:extLst>
                </a:gridCol>
                <a:gridCol w="2129961">
                  <a:extLst>
                    <a:ext uri="{9D8B030D-6E8A-4147-A177-3AD203B41FA5}">
                      <a16:colId xmlns:a16="http://schemas.microsoft.com/office/drawing/2014/main" val="2809605423"/>
                    </a:ext>
                  </a:extLst>
                </a:gridCol>
                <a:gridCol w="3046074">
                  <a:extLst>
                    <a:ext uri="{9D8B030D-6E8A-4147-A177-3AD203B41FA5}">
                      <a16:colId xmlns:a16="http://schemas.microsoft.com/office/drawing/2014/main" val="972136478"/>
                    </a:ext>
                  </a:extLst>
                </a:gridCol>
              </a:tblGrid>
              <a:tr h="232642">
                <a:tc>
                  <a:txBody>
                    <a:bodyPr/>
                    <a:lstStyle/>
                    <a:p>
                      <a:pPr algn="l" fontAlgn="t"/>
                      <a:r>
                        <a:rPr lang="en-US" sz="1400" u="none" strike="noStrike" dirty="0">
                          <a:effectLst/>
                          <a:latin typeface="Calibri" panose="020F0502020204030204" pitchFamily="34" charset="0"/>
                          <a:cs typeface="Calibri" panose="020F0502020204030204" pitchFamily="34" charset="0"/>
                        </a:rPr>
                        <a:t>Student’s Topic of Inquiry</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Key Disciplines</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b">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Experiential study</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b">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025756966"/>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Mindfulness and Integrated Art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ANTH, PSYC, REL, THEA</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Ghana Study Abroad, Emerging Creatives Collaborative project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extLst>
                  <a:ext uri="{0D108BD9-81ED-4DB2-BD59-A6C34878D82A}">
                    <a16:rowId xmlns:a16="http://schemas.microsoft.com/office/drawing/2014/main" val="3884504384"/>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Storytelling and Girlhood Identity</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ENG, SMAD, ART, ANTH</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Documentary filmmaking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1377379542"/>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Theater for the Community: A Practical Application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THEA, EDUC, PSYC, MGMT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Theater and Community Outreach</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796959834"/>
                  </a:ext>
                </a:extLst>
              </a:tr>
              <a:tr h="232642">
                <a:tc>
                  <a:txBody>
                    <a:bodyPr/>
                    <a:lstStyle/>
                    <a:p>
                      <a:pPr algn="l" fontAlgn="t"/>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1827011261"/>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Artificial Intelligence and Ethics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ISAT, COB, ANTH, PSYC</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Blackbox</a:t>
                      </a:r>
                      <a:r>
                        <a:rPr lang="en-US" sz="1400" u="none" strike="noStrike" dirty="0">
                          <a:effectLst/>
                          <a:latin typeface="Calibri" panose="020F0502020204030204" pitchFamily="34" charset="0"/>
                          <a:cs typeface="Calibri" panose="020F0502020204030204" pitchFamily="34" charset="0"/>
                        </a:rPr>
                        <a:t> AI internship</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extLst>
                  <a:ext uri="{0D108BD9-81ED-4DB2-BD59-A6C34878D82A}">
                    <a16:rowId xmlns:a16="http://schemas.microsoft.com/office/drawing/2014/main" val="820568501"/>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Photojournalism and Social Justice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JUST, ART, ARTH, SOCI</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Ireland Study Abroad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1629503614"/>
                  </a:ext>
                </a:extLst>
              </a:tr>
              <a:tr h="433647">
                <a:tc>
                  <a:txBody>
                    <a:bodyPr/>
                    <a:lstStyle/>
                    <a:p>
                      <a:pPr algn="l" fontAlgn="t"/>
                      <a:r>
                        <a:rPr lang="en-US" sz="1400" u="none" strike="noStrike">
                          <a:effectLst/>
                          <a:latin typeface="Calibri" panose="020F0502020204030204" pitchFamily="34" charset="0"/>
                          <a:cs typeface="Calibri" panose="020F0502020204030204" pitchFamily="34" charset="0"/>
                        </a:rPr>
                        <a:t>Sustainability and Society</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ISAT, PSYC, ECON, SCOM</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Study Abroad in Korea, Sustainability in Germany, Clean Cities internship</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1188508750"/>
                  </a:ext>
                </a:extLst>
              </a:tr>
              <a:tr h="433647">
                <a:tc>
                  <a:txBody>
                    <a:bodyPr/>
                    <a:lstStyle/>
                    <a:p>
                      <a:pPr algn="l" fontAlgn="t"/>
                      <a:r>
                        <a:rPr lang="en-US" sz="1400" u="none" strike="noStrike">
                          <a:effectLst/>
                          <a:latin typeface="Calibri" panose="020F0502020204030204" pitchFamily="34" charset="0"/>
                          <a:cs typeface="Calibri" panose="020F0502020204030204" pitchFamily="34" charset="0"/>
                        </a:rPr>
                        <a:t>Performing Arts for Healing, Social Change and Education</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THEA, ANTH, SOCI, SOWK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Children's Theater, Russia Study Abroad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897765219"/>
                  </a:ext>
                </a:extLst>
              </a:tr>
              <a:tr h="232642">
                <a:tc>
                  <a:txBody>
                    <a:bodyPr/>
                    <a:lstStyle/>
                    <a:p>
                      <a:pPr algn="l" fontAlgn="t"/>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a:effectLst/>
                          <a:latin typeface="Calibri" panose="020F0502020204030204" pitchFamily="34" charset="0"/>
                          <a:cs typeface="Calibri" panose="020F0502020204030204" pitchFamily="34" charset="0"/>
                        </a:rPr>
                        <a:t> </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alpha val="10000"/>
                      </a:srgbClr>
                    </a:solidFill>
                  </a:tcPr>
                </a:tc>
                <a:extLst>
                  <a:ext uri="{0D108BD9-81ED-4DB2-BD59-A6C34878D82A}">
                    <a16:rowId xmlns:a16="http://schemas.microsoft.com/office/drawing/2014/main" val="230908778"/>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Biomedical Illustration and Art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BIO, ART, HTH, NUTR</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lnT w="12700" cap="flat" cmpd="sng" algn="ctr">
                      <a:solidFill>
                        <a:schemeClr val="tx1"/>
                      </a:solidFill>
                      <a:prstDash val="solid"/>
                      <a:round/>
                      <a:headEnd type="none" w="med" len="med"/>
                      <a:tailEnd type="none" w="med" len="med"/>
                    </a:lnT>
                    <a:solidFill>
                      <a:srgbClr val="7030A0">
                        <a:alpha val="10000"/>
                      </a:srgbClr>
                    </a:solidFill>
                  </a:tcPr>
                </a:tc>
                <a:extLst>
                  <a:ext uri="{0D108BD9-81ED-4DB2-BD59-A6C34878D82A}">
                    <a16:rowId xmlns:a16="http://schemas.microsoft.com/office/drawing/2014/main" val="879313588"/>
                  </a:ext>
                </a:extLst>
              </a:tr>
              <a:tr h="433647">
                <a:tc>
                  <a:txBody>
                    <a:bodyPr/>
                    <a:lstStyle/>
                    <a:p>
                      <a:pPr algn="l" fontAlgn="t"/>
                      <a:r>
                        <a:rPr lang="en-US" sz="1400" u="none" strike="noStrike">
                          <a:effectLst/>
                          <a:latin typeface="Calibri" panose="020F0502020204030204" pitchFamily="34" charset="0"/>
                          <a:cs typeface="Calibri" panose="020F0502020204030204" pitchFamily="34" charset="0"/>
                        </a:rPr>
                        <a:t>Education Accessibility and Advocacy</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EDUC, POSC, SOCI, PPA</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Children's Museum internship</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1575045795"/>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The Performing Arts and African/Latin American Identity and Culture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REL, ANTH, THEA, JUST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Study abroad in Salamanca</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116750510"/>
                  </a:ext>
                </a:extLst>
              </a:tr>
              <a:tr h="433647">
                <a:tc>
                  <a:txBody>
                    <a:bodyPr/>
                    <a:lstStyle/>
                    <a:p>
                      <a:pPr algn="l" fontAlgn="t"/>
                      <a:r>
                        <a:rPr lang="en-US" sz="1400" u="none" strike="noStrike" dirty="0">
                          <a:effectLst/>
                          <a:latin typeface="Calibri" panose="020F0502020204030204" pitchFamily="34" charset="0"/>
                          <a:cs typeface="Calibri" panose="020F0502020204030204" pitchFamily="34" charset="0"/>
                        </a:rPr>
                        <a:t>Business Analytics and Decision-Making</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BSAN, ACTG, ECON, PHIL</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tc>
                  <a:txBody>
                    <a:bodyPr/>
                    <a:lstStyle/>
                    <a:p>
                      <a:pPr algn="l" fontAlgn="b"/>
                      <a:r>
                        <a:rPr lang="en-US" sz="1400" u="none" strike="noStrike" dirty="0">
                          <a:effectLst/>
                          <a:latin typeface="Calibri" panose="020F0502020204030204" pitchFamily="34" charset="0"/>
                          <a:cs typeface="Calibri" panose="020F0502020204030204" pitchFamily="34" charset="0"/>
                        </a:rPr>
                        <a:t> </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6927" marR="6927" marT="6927" marB="0" anchor="ctr">
                    <a:solidFill>
                      <a:srgbClr val="7030A0">
                        <a:alpha val="10000"/>
                      </a:srgbClr>
                    </a:solidFill>
                  </a:tcPr>
                </a:tc>
                <a:extLst>
                  <a:ext uri="{0D108BD9-81ED-4DB2-BD59-A6C34878D82A}">
                    <a16:rowId xmlns:a16="http://schemas.microsoft.com/office/drawing/2014/main" val="498890538"/>
                  </a:ext>
                </a:extLst>
              </a:tr>
            </a:tbl>
          </a:graphicData>
        </a:graphic>
      </p:graphicFrame>
    </p:spTree>
    <p:extLst>
      <p:ext uri="{BB962C8B-B14F-4D97-AF65-F5344CB8AC3E}">
        <p14:creationId xmlns:p14="http://schemas.microsoft.com/office/powerpoint/2010/main" val="192840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FAF81-C5AB-8F4C-82FE-CA08C612C206}"/>
              </a:ext>
            </a:extLst>
          </p:cNvPr>
          <p:cNvSpPr>
            <a:spLocks noGrp="1"/>
          </p:cNvSpPr>
          <p:nvPr>
            <p:ph type="title"/>
          </p:nvPr>
        </p:nvSpPr>
        <p:spPr>
          <a:xfrm>
            <a:off x="457200" y="152400"/>
            <a:ext cx="8229600" cy="609600"/>
          </a:xfrm>
        </p:spPr>
        <p:txBody>
          <a:bodyPr/>
          <a:lstStyle/>
          <a:p>
            <a:pPr algn="ctr"/>
            <a:r>
              <a:rPr lang="en-US" sz="2800" dirty="0">
                <a:latin typeface="Calibri" panose="020F0502020204030204" pitchFamily="34" charset="0"/>
                <a:cs typeface="Calibri" panose="020F0502020204030204" pitchFamily="34" charset="0"/>
              </a:rPr>
              <a:t>Growth of an idea</a:t>
            </a:r>
          </a:p>
        </p:txBody>
      </p:sp>
      <p:sp>
        <p:nvSpPr>
          <p:cNvPr id="4" name="Rounded Rectangle 3">
            <a:extLst>
              <a:ext uri="{FF2B5EF4-FFF2-40B4-BE49-F238E27FC236}">
                <a16:creationId xmlns:a16="http://schemas.microsoft.com/office/drawing/2014/main" id="{F52BB837-7CE5-8643-8015-D7C94ED62862}"/>
              </a:ext>
            </a:extLst>
          </p:cNvPr>
          <p:cNvSpPr/>
          <p:nvPr/>
        </p:nvSpPr>
        <p:spPr>
          <a:xfrm>
            <a:off x="339619" y="1624323"/>
            <a:ext cx="1981200" cy="1352729"/>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309212C-2C07-B14B-B838-832F68F020ED}"/>
              </a:ext>
            </a:extLst>
          </p:cNvPr>
          <p:cNvSpPr txBox="1"/>
          <p:nvPr/>
        </p:nvSpPr>
        <p:spPr>
          <a:xfrm>
            <a:off x="548899" y="1757717"/>
            <a:ext cx="1905000" cy="1200329"/>
          </a:xfrm>
          <a:prstGeom prst="rect">
            <a:avLst/>
          </a:prstGeom>
          <a:noFill/>
        </p:spPr>
        <p:txBody>
          <a:bodyPr wrap="square" rtlCol="0">
            <a:spAutoFit/>
          </a:bodyPr>
          <a:lstStyle/>
          <a:p>
            <a:r>
              <a:rPr lang="en-US" sz="2400" dirty="0"/>
              <a:t>A deeply-formed impression</a:t>
            </a:r>
          </a:p>
        </p:txBody>
      </p:sp>
      <p:sp>
        <p:nvSpPr>
          <p:cNvPr id="6" name="Rounded Rectangle 5">
            <a:extLst>
              <a:ext uri="{FF2B5EF4-FFF2-40B4-BE49-F238E27FC236}">
                <a16:creationId xmlns:a16="http://schemas.microsoft.com/office/drawing/2014/main" id="{AA76EECA-1C4A-BD45-8451-76EBEAA9036F}"/>
              </a:ext>
            </a:extLst>
          </p:cNvPr>
          <p:cNvSpPr/>
          <p:nvPr/>
        </p:nvSpPr>
        <p:spPr>
          <a:xfrm>
            <a:off x="3657884" y="1396493"/>
            <a:ext cx="2079661" cy="926931"/>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B042616-C496-5347-A1B9-63065D8E0AE5}"/>
              </a:ext>
            </a:extLst>
          </p:cNvPr>
          <p:cNvSpPr txBox="1"/>
          <p:nvPr/>
        </p:nvSpPr>
        <p:spPr>
          <a:xfrm>
            <a:off x="3908746" y="1492428"/>
            <a:ext cx="1905000" cy="830997"/>
          </a:xfrm>
          <a:prstGeom prst="rect">
            <a:avLst/>
          </a:prstGeom>
          <a:noFill/>
        </p:spPr>
        <p:txBody>
          <a:bodyPr wrap="square" rtlCol="0">
            <a:spAutoFit/>
          </a:bodyPr>
          <a:lstStyle/>
          <a:p>
            <a:r>
              <a:rPr lang="en-US" sz="2400" dirty="0"/>
              <a:t>Vision of a profession</a:t>
            </a:r>
          </a:p>
        </p:txBody>
      </p:sp>
      <p:sp>
        <p:nvSpPr>
          <p:cNvPr id="8" name="Right Arrow 7">
            <a:extLst>
              <a:ext uri="{FF2B5EF4-FFF2-40B4-BE49-F238E27FC236}">
                <a16:creationId xmlns:a16="http://schemas.microsoft.com/office/drawing/2014/main" id="{F9B5270F-0B9F-1A4C-94FC-08C08206A108}"/>
              </a:ext>
            </a:extLst>
          </p:cNvPr>
          <p:cNvSpPr/>
          <p:nvPr/>
        </p:nvSpPr>
        <p:spPr>
          <a:xfrm rot="20602580">
            <a:off x="2561550" y="1852763"/>
            <a:ext cx="865320" cy="29924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9" name="Right Arrow 8">
            <a:extLst>
              <a:ext uri="{FF2B5EF4-FFF2-40B4-BE49-F238E27FC236}">
                <a16:creationId xmlns:a16="http://schemas.microsoft.com/office/drawing/2014/main" id="{5F0B5AF2-DAA1-574D-A738-4A023C6D81F2}"/>
              </a:ext>
            </a:extLst>
          </p:cNvPr>
          <p:cNvSpPr/>
          <p:nvPr/>
        </p:nvSpPr>
        <p:spPr>
          <a:xfrm rot="684241">
            <a:off x="6008938" y="1608096"/>
            <a:ext cx="501786" cy="29924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10" name="Rounded Rectangle 9">
            <a:extLst>
              <a:ext uri="{FF2B5EF4-FFF2-40B4-BE49-F238E27FC236}">
                <a16:creationId xmlns:a16="http://schemas.microsoft.com/office/drawing/2014/main" id="{098AE58B-A08D-2842-98F2-AB62CC1DCE19}"/>
              </a:ext>
            </a:extLst>
          </p:cNvPr>
          <p:cNvSpPr/>
          <p:nvPr/>
        </p:nvSpPr>
        <p:spPr>
          <a:xfrm>
            <a:off x="6790408" y="1597922"/>
            <a:ext cx="1904684" cy="702766"/>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5CCADA5-0E51-834C-B4DF-A4D003214248}"/>
              </a:ext>
            </a:extLst>
          </p:cNvPr>
          <p:cNvSpPr txBox="1"/>
          <p:nvPr/>
        </p:nvSpPr>
        <p:spPr>
          <a:xfrm>
            <a:off x="7005613" y="1713073"/>
            <a:ext cx="1905000" cy="461665"/>
          </a:xfrm>
          <a:prstGeom prst="rect">
            <a:avLst/>
          </a:prstGeom>
          <a:noFill/>
        </p:spPr>
        <p:txBody>
          <a:bodyPr wrap="square" rtlCol="0">
            <a:spAutoFit/>
          </a:bodyPr>
          <a:lstStyle/>
          <a:p>
            <a:r>
              <a:rPr lang="en-US" sz="2400" dirty="0"/>
              <a:t>“How to”</a:t>
            </a:r>
          </a:p>
        </p:txBody>
      </p:sp>
      <p:sp>
        <p:nvSpPr>
          <p:cNvPr id="12" name="TextBox 11">
            <a:extLst>
              <a:ext uri="{FF2B5EF4-FFF2-40B4-BE49-F238E27FC236}">
                <a16:creationId xmlns:a16="http://schemas.microsoft.com/office/drawing/2014/main" id="{8090D189-DAAD-E841-9FB9-25BB1F0F9CE6}"/>
              </a:ext>
            </a:extLst>
          </p:cNvPr>
          <p:cNvSpPr txBox="1"/>
          <p:nvPr/>
        </p:nvSpPr>
        <p:spPr>
          <a:xfrm>
            <a:off x="190500" y="3346769"/>
            <a:ext cx="2743200" cy="646331"/>
          </a:xfrm>
          <a:prstGeom prst="rect">
            <a:avLst/>
          </a:prstGeom>
          <a:noFill/>
        </p:spPr>
        <p:txBody>
          <a:bodyPr wrap="square" rtlCol="0">
            <a:spAutoFit/>
          </a:bodyPr>
          <a:lstStyle/>
          <a:p>
            <a:r>
              <a:rPr lang="en-US" dirty="0"/>
              <a:t>Storytelling enhances empathy</a:t>
            </a:r>
          </a:p>
        </p:txBody>
      </p:sp>
      <p:sp>
        <p:nvSpPr>
          <p:cNvPr id="13" name="TextBox 12">
            <a:extLst>
              <a:ext uri="{FF2B5EF4-FFF2-40B4-BE49-F238E27FC236}">
                <a16:creationId xmlns:a16="http://schemas.microsoft.com/office/drawing/2014/main" id="{25D73546-2CE4-EB4D-AF64-739BFF63658A}"/>
              </a:ext>
            </a:extLst>
          </p:cNvPr>
          <p:cNvSpPr txBox="1"/>
          <p:nvPr/>
        </p:nvSpPr>
        <p:spPr>
          <a:xfrm>
            <a:off x="169952" y="4049141"/>
            <a:ext cx="3276600" cy="646331"/>
          </a:xfrm>
          <a:prstGeom prst="rect">
            <a:avLst/>
          </a:prstGeom>
          <a:noFill/>
        </p:spPr>
        <p:txBody>
          <a:bodyPr wrap="square" rtlCol="0">
            <a:spAutoFit/>
          </a:bodyPr>
          <a:lstStyle/>
          <a:p>
            <a:r>
              <a:rPr lang="en-US" dirty="0"/>
              <a:t>Augmented intelligence will revolutionize health</a:t>
            </a:r>
          </a:p>
        </p:txBody>
      </p:sp>
      <p:sp>
        <p:nvSpPr>
          <p:cNvPr id="14" name="TextBox 13">
            <a:extLst>
              <a:ext uri="{FF2B5EF4-FFF2-40B4-BE49-F238E27FC236}">
                <a16:creationId xmlns:a16="http://schemas.microsoft.com/office/drawing/2014/main" id="{AC3E4C84-2AA0-3E4F-964E-EC3B0ED64F25}"/>
              </a:ext>
            </a:extLst>
          </p:cNvPr>
          <p:cNvSpPr txBox="1"/>
          <p:nvPr/>
        </p:nvSpPr>
        <p:spPr>
          <a:xfrm>
            <a:off x="160534" y="4863014"/>
            <a:ext cx="3276600" cy="646331"/>
          </a:xfrm>
          <a:prstGeom prst="rect">
            <a:avLst/>
          </a:prstGeom>
          <a:noFill/>
        </p:spPr>
        <p:txBody>
          <a:bodyPr wrap="square" rtlCol="0">
            <a:spAutoFit/>
          </a:bodyPr>
          <a:lstStyle/>
          <a:p>
            <a:r>
              <a:rPr lang="en-US" dirty="0"/>
              <a:t>Mindfulness can transform creative expression</a:t>
            </a:r>
          </a:p>
        </p:txBody>
      </p:sp>
      <p:sp>
        <p:nvSpPr>
          <p:cNvPr id="15" name="TextBox 14">
            <a:extLst>
              <a:ext uri="{FF2B5EF4-FFF2-40B4-BE49-F238E27FC236}">
                <a16:creationId xmlns:a16="http://schemas.microsoft.com/office/drawing/2014/main" id="{CF917848-53C7-4F4B-A3B2-8F647DD2731B}"/>
              </a:ext>
            </a:extLst>
          </p:cNvPr>
          <p:cNvSpPr txBox="1"/>
          <p:nvPr/>
        </p:nvSpPr>
        <p:spPr>
          <a:xfrm>
            <a:off x="3960117" y="2874872"/>
            <a:ext cx="1714643" cy="646331"/>
          </a:xfrm>
          <a:prstGeom prst="rect">
            <a:avLst/>
          </a:prstGeom>
          <a:noFill/>
        </p:spPr>
        <p:txBody>
          <a:bodyPr wrap="square" rtlCol="0">
            <a:spAutoFit/>
          </a:bodyPr>
          <a:lstStyle/>
          <a:p>
            <a:r>
              <a:rPr lang="en-US" dirty="0"/>
              <a:t>Documentary filmmaker</a:t>
            </a:r>
          </a:p>
        </p:txBody>
      </p:sp>
      <p:sp>
        <p:nvSpPr>
          <p:cNvPr id="16" name="TextBox 15">
            <a:extLst>
              <a:ext uri="{FF2B5EF4-FFF2-40B4-BE49-F238E27FC236}">
                <a16:creationId xmlns:a16="http://schemas.microsoft.com/office/drawing/2014/main" id="{796E4FC5-BF4A-7D46-B2BF-BE18C542739D}"/>
              </a:ext>
            </a:extLst>
          </p:cNvPr>
          <p:cNvSpPr txBox="1"/>
          <p:nvPr/>
        </p:nvSpPr>
        <p:spPr>
          <a:xfrm>
            <a:off x="4042164" y="3916973"/>
            <a:ext cx="1311099" cy="646331"/>
          </a:xfrm>
          <a:prstGeom prst="rect">
            <a:avLst/>
          </a:prstGeom>
          <a:noFill/>
        </p:spPr>
        <p:txBody>
          <a:bodyPr wrap="square" rtlCol="0">
            <a:spAutoFit/>
          </a:bodyPr>
          <a:lstStyle/>
          <a:p>
            <a:r>
              <a:rPr lang="en-US" dirty="0"/>
              <a:t>Software designer</a:t>
            </a:r>
          </a:p>
        </p:txBody>
      </p:sp>
      <p:sp>
        <p:nvSpPr>
          <p:cNvPr id="17" name="TextBox 16">
            <a:extLst>
              <a:ext uri="{FF2B5EF4-FFF2-40B4-BE49-F238E27FC236}">
                <a16:creationId xmlns:a16="http://schemas.microsoft.com/office/drawing/2014/main" id="{E3D6079F-3FFA-B14F-B367-A6A322AC4A88}"/>
              </a:ext>
            </a:extLst>
          </p:cNvPr>
          <p:cNvSpPr txBox="1"/>
          <p:nvPr/>
        </p:nvSpPr>
        <p:spPr>
          <a:xfrm>
            <a:off x="4042164" y="4959074"/>
            <a:ext cx="1311099" cy="646331"/>
          </a:xfrm>
          <a:prstGeom prst="rect">
            <a:avLst/>
          </a:prstGeom>
          <a:noFill/>
        </p:spPr>
        <p:txBody>
          <a:bodyPr wrap="square" rtlCol="0">
            <a:spAutoFit/>
          </a:bodyPr>
          <a:lstStyle/>
          <a:p>
            <a:r>
              <a:rPr lang="en-US" dirty="0"/>
              <a:t>Theater director</a:t>
            </a:r>
          </a:p>
        </p:txBody>
      </p:sp>
      <p:sp>
        <p:nvSpPr>
          <p:cNvPr id="18" name="TextBox 17">
            <a:extLst>
              <a:ext uri="{FF2B5EF4-FFF2-40B4-BE49-F238E27FC236}">
                <a16:creationId xmlns:a16="http://schemas.microsoft.com/office/drawing/2014/main" id="{0D712FDD-D5FE-D54A-9903-7F412A0CE27E}"/>
              </a:ext>
            </a:extLst>
          </p:cNvPr>
          <p:cNvSpPr txBox="1"/>
          <p:nvPr/>
        </p:nvSpPr>
        <p:spPr>
          <a:xfrm>
            <a:off x="6972157" y="2674945"/>
            <a:ext cx="1714643" cy="923330"/>
          </a:xfrm>
          <a:prstGeom prst="rect">
            <a:avLst/>
          </a:prstGeom>
          <a:noFill/>
        </p:spPr>
        <p:txBody>
          <a:bodyPr wrap="square" rtlCol="0">
            <a:spAutoFit/>
          </a:bodyPr>
          <a:lstStyle/>
          <a:p>
            <a:r>
              <a:rPr lang="en-US" dirty="0"/>
              <a:t>Screenplay Writing, Video Production</a:t>
            </a:r>
          </a:p>
        </p:txBody>
      </p:sp>
      <p:sp>
        <p:nvSpPr>
          <p:cNvPr id="19" name="TextBox 18">
            <a:extLst>
              <a:ext uri="{FF2B5EF4-FFF2-40B4-BE49-F238E27FC236}">
                <a16:creationId xmlns:a16="http://schemas.microsoft.com/office/drawing/2014/main" id="{3E1CF7C5-2468-AC48-A326-A30E7AF1C82F}"/>
              </a:ext>
            </a:extLst>
          </p:cNvPr>
          <p:cNvSpPr txBox="1"/>
          <p:nvPr/>
        </p:nvSpPr>
        <p:spPr>
          <a:xfrm>
            <a:off x="7005613" y="3827317"/>
            <a:ext cx="1714643" cy="646331"/>
          </a:xfrm>
          <a:prstGeom prst="rect">
            <a:avLst/>
          </a:prstGeom>
          <a:noFill/>
        </p:spPr>
        <p:txBody>
          <a:bodyPr wrap="square" rtlCol="0">
            <a:spAutoFit/>
          </a:bodyPr>
          <a:lstStyle/>
          <a:p>
            <a:r>
              <a:rPr lang="en-US" dirty="0"/>
              <a:t>Principles of Programming</a:t>
            </a:r>
          </a:p>
        </p:txBody>
      </p:sp>
      <p:sp>
        <p:nvSpPr>
          <p:cNvPr id="20" name="TextBox 19">
            <a:extLst>
              <a:ext uri="{FF2B5EF4-FFF2-40B4-BE49-F238E27FC236}">
                <a16:creationId xmlns:a16="http://schemas.microsoft.com/office/drawing/2014/main" id="{5641DF92-2656-8C47-A6BB-272A4C98694B}"/>
              </a:ext>
            </a:extLst>
          </p:cNvPr>
          <p:cNvSpPr txBox="1"/>
          <p:nvPr/>
        </p:nvSpPr>
        <p:spPr>
          <a:xfrm>
            <a:off x="6972157" y="4842409"/>
            <a:ext cx="1714643" cy="646331"/>
          </a:xfrm>
          <a:prstGeom prst="rect">
            <a:avLst/>
          </a:prstGeom>
          <a:noFill/>
        </p:spPr>
        <p:txBody>
          <a:bodyPr wrap="square" rtlCol="0">
            <a:spAutoFit/>
          </a:bodyPr>
          <a:lstStyle/>
          <a:p>
            <a:r>
              <a:rPr lang="en-US" dirty="0"/>
              <a:t>Acting: Scene Study</a:t>
            </a:r>
          </a:p>
        </p:txBody>
      </p:sp>
      <p:pic>
        <p:nvPicPr>
          <p:cNvPr id="21" name="Picture 16">
            <a:extLst>
              <a:ext uri="{FF2B5EF4-FFF2-40B4-BE49-F238E27FC236}">
                <a16:creationId xmlns:a16="http://schemas.microsoft.com/office/drawing/2014/main" id="{C9B6B8BB-8606-8243-9847-7F56295C12E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6992" y="101998"/>
            <a:ext cx="2100447" cy="112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5" descr="jmulogo_purple_pc">
            <a:extLst>
              <a:ext uri="{FF2B5EF4-FFF2-40B4-BE49-F238E27FC236}">
                <a16:creationId xmlns:a16="http://schemas.microsoft.com/office/drawing/2014/main" id="{AF59BB70-6DB7-374A-9341-AA72D22E6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010275"/>
            <a:ext cx="13716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94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F469-F0DC-6C4B-9D98-C6297AA29A9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adjustments</a:t>
            </a:r>
          </a:p>
        </p:txBody>
      </p:sp>
      <p:sp>
        <p:nvSpPr>
          <p:cNvPr id="3" name="Content Placeholder 2">
            <a:extLst>
              <a:ext uri="{FF2B5EF4-FFF2-40B4-BE49-F238E27FC236}">
                <a16:creationId xmlns:a16="http://schemas.microsoft.com/office/drawing/2014/main" id="{E1988A2C-18F0-324C-9CEF-E1C031305514}"/>
              </a:ext>
            </a:extLst>
          </p:cNvPr>
          <p:cNvSpPr>
            <a:spLocks noGrp="1"/>
          </p:cNvSpPr>
          <p:nvPr>
            <p:ph sz="quarter" idx="1"/>
          </p:nvPr>
        </p:nvSpPr>
        <p:spPr/>
        <p:txBody>
          <a:bodyPr/>
          <a:lstStyle/>
          <a:p>
            <a:endParaRPr lang="en-US" dirty="0"/>
          </a:p>
          <a:p>
            <a:r>
              <a:rPr lang="en-US" dirty="0"/>
              <a:t>Curricular revision: reading, reflection</a:t>
            </a:r>
          </a:p>
          <a:p>
            <a:endParaRPr lang="en-US" dirty="0"/>
          </a:p>
          <a:p>
            <a:r>
              <a:rPr lang="en-US" dirty="0"/>
              <a:t>Share &amp; critique &amp; presentation</a:t>
            </a:r>
          </a:p>
          <a:p>
            <a:endParaRPr lang="en-US" dirty="0"/>
          </a:p>
          <a:p>
            <a:r>
              <a:rPr lang="en-US" dirty="0"/>
              <a:t>Checkpoints, faculty review, mentors, advising</a:t>
            </a:r>
          </a:p>
        </p:txBody>
      </p:sp>
      <p:pic>
        <p:nvPicPr>
          <p:cNvPr id="4" name="Picture 16">
            <a:extLst>
              <a:ext uri="{FF2B5EF4-FFF2-40B4-BE49-F238E27FC236}">
                <a16:creationId xmlns:a16="http://schemas.microsoft.com/office/drawing/2014/main" id="{DE44D782-B474-7A45-9A83-EC3A8744039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858000" y="159249"/>
            <a:ext cx="2100447" cy="112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5" descr="jmulogo_purple_pc">
            <a:extLst>
              <a:ext uri="{FF2B5EF4-FFF2-40B4-BE49-F238E27FC236}">
                <a16:creationId xmlns:a16="http://schemas.microsoft.com/office/drawing/2014/main" id="{0BCC1D8C-0FAB-7547-A457-9DF4AB3F00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010275"/>
            <a:ext cx="13716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405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11">
            <a:extLst>
              <a:ext uri="{FF2B5EF4-FFF2-40B4-BE49-F238E27FC236}">
                <a16:creationId xmlns:a16="http://schemas.microsoft.com/office/drawing/2014/main" id="{4706DF02-EC8D-1842-B679-F17ACEF80ED0}"/>
              </a:ext>
            </a:extLst>
          </p:cNvPr>
          <p:cNvSpPr>
            <a:spLocks noGrp="1"/>
          </p:cNvSpPr>
          <p:nvPr>
            <p:ph type="ctrTitle"/>
          </p:nvPr>
        </p:nvSpPr>
        <p:spPr>
          <a:xfrm>
            <a:off x="1143000" y="2362200"/>
            <a:ext cx="5715000" cy="558800"/>
          </a:xfrm>
        </p:spPr>
        <p:txBody>
          <a:bodyPr/>
          <a:lstStyle/>
          <a:p>
            <a:pPr algn="l" eaLnBrk="1" hangingPunct="1"/>
            <a:r>
              <a:rPr lang="en-US" altLang="en-US" sz="1800">
                <a:latin typeface="Lucida Handwriting" panose="03010101010101010101" pitchFamily="66" charset="77"/>
              </a:rPr>
              <a:t>Contact</a:t>
            </a:r>
          </a:p>
        </p:txBody>
      </p:sp>
      <p:pic>
        <p:nvPicPr>
          <p:cNvPr id="21506" name="Picture 85" descr="jmulogo_purple_pc">
            <a:extLst>
              <a:ext uri="{FF2B5EF4-FFF2-40B4-BE49-F238E27FC236}">
                <a16:creationId xmlns:a16="http://schemas.microsoft.com/office/drawing/2014/main" id="{7CD73B76-73AE-E542-B585-E81CD0EF3C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010275"/>
            <a:ext cx="13716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15">
            <a:extLst>
              <a:ext uri="{FF2B5EF4-FFF2-40B4-BE49-F238E27FC236}">
                <a16:creationId xmlns:a16="http://schemas.microsoft.com/office/drawing/2014/main" id="{45B8C222-8388-D149-876F-930B0C11B996}"/>
              </a:ext>
            </a:extLst>
          </p:cNvPr>
          <p:cNvSpPr>
            <a:spLocks noChangeArrowheads="1"/>
          </p:cNvSpPr>
          <p:nvPr/>
        </p:nvSpPr>
        <p:spPr bwMode="auto">
          <a:xfrm>
            <a:off x="1524000" y="2895600"/>
            <a:ext cx="6324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itchFamily="2" charset="2"/>
              <a:buChar char=""/>
              <a:defRPr sz="2600">
                <a:solidFill>
                  <a:schemeClr val="tx1"/>
                </a:solidFill>
                <a:latin typeface="Gill Sans MT" panose="020B0502020104020203" pitchFamily="34" charset="77"/>
                <a:ea typeface="MS PGothic" panose="020B0600070205080204" pitchFamily="34" charset="-128"/>
              </a:defRPr>
            </a:lvl1pPr>
            <a:lvl2pPr marL="742950" indent="-285750">
              <a:spcBef>
                <a:spcPts val="500"/>
              </a:spcBef>
              <a:buClr>
                <a:schemeClr val="accent2"/>
              </a:buClr>
              <a:buSzPct val="76000"/>
              <a:buFont typeface="Wingdings 3" pitchFamily="2" charset="2"/>
              <a:buChar char=""/>
              <a:defRPr sz="2300">
                <a:solidFill>
                  <a:schemeClr val="tx2"/>
                </a:solidFill>
                <a:latin typeface="Gill Sans MT" panose="020B0502020104020203" pitchFamily="34" charset="77"/>
                <a:ea typeface="MS PGothic" panose="020B0600070205080204" pitchFamily="34" charset="-128"/>
              </a:defRPr>
            </a:lvl2pPr>
            <a:lvl3pPr marL="1143000" indent="-228600">
              <a:spcBef>
                <a:spcPts val="500"/>
              </a:spcBef>
              <a:buClr>
                <a:srgbClr val="BCBCBC"/>
              </a:buClr>
              <a:buSzPct val="76000"/>
              <a:buFont typeface="Wingdings 3" pitchFamily="2" charset="2"/>
              <a:buChar char=""/>
              <a:defRPr sz="2000">
                <a:solidFill>
                  <a:schemeClr val="tx1"/>
                </a:solidFill>
                <a:latin typeface="Gill Sans MT" panose="020B0502020104020203" pitchFamily="34" charset="77"/>
                <a:ea typeface="MS PGothic" panose="020B0600070205080204" pitchFamily="34" charset="-128"/>
              </a:defRPr>
            </a:lvl3pPr>
            <a:lvl4pPr marL="1600200" indent="-228600">
              <a:spcBef>
                <a:spcPts val="400"/>
              </a:spcBef>
              <a:buClr>
                <a:srgbClr val="6685BF"/>
              </a:buClr>
              <a:buSzPct val="70000"/>
              <a:buFont typeface="Wingdings" pitchFamily="2" charset="2"/>
              <a:buChar char=""/>
              <a:defRPr>
                <a:solidFill>
                  <a:schemeClr val="tx1"/>
                </a:solidFill>
                <a:latin typeface="Gill Sans MT" panose="020B0502020104020203" pitchFamily="34" charset="77"/>
                <a:ea typeface="MS PGothic" panose="020B0600070205080204" pitchFamily="34" charset="-128"/>
              </a:defRPr>
            </a:lvl4pPr>
            <a:lvl5pPr marL="2057400" indent="-228600">
              <a:spcBef>
                <a:spcPts val="300"/>
              </a:spcBef>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anose="020B0502020104020203" pitchFamily="34" charset="77"/>
                <a:ea typeface="MS PGothic" panose="020B0600070205080204" pitchFamily="34" charset="-128"/>
              </a:defRPr>
            </a:lvl9pPr>
          </a:lstStyle>
          <a:p>
            <a:pPr>
              <a:spcBef>
                <a:spcPct val="0"/>
              </a:spcBef>
              <a:buClrTx/>
              <a:buSzTx/>
              <a:buFontTx/>
              <a:buNone/>
            </a:pPr>
            <a:endParaRPr lang="en-US" altLang="en-US" sz="1800">
              <a:latin typeface="Garamond" panose="02020404030301010803" pitchFamily="18" charset="0"/>
            </a:endParaRPr>
          </a:p>
          <a:p>
            <a:pPr>
              <a:spcBef>
                <a:spcPct val="0"/>
              </a:spcBef>
              <a:buClrTx/>
              <a:buSzTx/>
              <a:buFontTx/>
              <a:buNone/>
            </a:pPr>
            <a:r>
              <a:rPr lang="en-US" altLang="en-US" sz="1800">
                <a:latin typeface="Garamond" panose="02020404030301010803" pitchFamily="18" charset="0"/>
              </a:rPr>
              <a:t>Director: Matthew Chamberlin</a:t>
            </a:r>
          </a:p>
          <a:p>
            <a:pPr>
              <a:spcBef>
                <a:spcPct val="0"/>
              </a:spcBef>
              <a:buClrTx/>
              <a:buSzTx/>
              <a:buFontTx/>
              <a:buNone/>
            </a:pPr>
            <a:r>
              <a:rPr lang="en-US" altLang="en-US" sz="1800">
                <a:latin typeface="Garamond" panose="02020404030301010803" pitchFamily="18" charset="0"/>
                <a:hlinkClick r:id="rId4"/>
              </a:rPr>
              <a:t>https://www.jmu.edu/honors/independent-scholars-major.shtml</a:t>
            </a:r>
            <a:r>
              <a:rPr lang="en-US" altLang="en-US" sz="1800">
                <a:latin typeface="Garamond" panose="02020404030301010803" pitchFamily="18" charset="0"/>
              </a:rPr>
              <a:t> </a:t>
            </a:r>
          </a:p>
          <a:p>
            <a:pPr>
              <a:spcBef>
                <a:spcPct val="0"/>
              </a:spcBef>
              <a:buClrTx/>
              <a:buSzTx/>
              <a:buFontTx/>
              <a:buNone/>
            </a:pPr>
            <a:endParaRPr lang="en-US" altLang="en-US" sz="1800">
              <a:latin typeface="Garamond" panose="02020404030301010803" pitchFamily="18" charset="0"/>
            </a:endParaRPr>
          </a:p>
          <a:p>
            <a:pPr>
              <a:spcBef>
                <a:spcPct val="0"/>
              </a:spcBef>
              <a:buClrTx/>
              <a:buSzTx/>
              <a:buFontTx/>
              <a:buNone/>
            </a:pPr>
            <a:endParaRPr lang="en-US" altLang="en-US" sz="1800">
              <a:latin typeface="Garamond" panose="02020404030301010803" pitchFamily="18" charset="0"/>
            </a:endParaRPr>
          </a:p>
          <a:p>
            <a:pPr>
              <a:spcBef>
                <a:spcPct val="0"/>
              </a:spcBef>
              <a:buClrTx/>
              <a:buSzTx/>
              <a:buFontTx/>
              <a:buNone/>
            </a:pPr>
            <a:endParaRPr lang="en-US" altLang="en-US" sz="1800">
              <a:latin typeface="Garamond" panose="02020404030301010803" pitchFamily="18" charset="0"/>
            </a:endParaRPr>
          </a:p>
        </p:txBody>
      </p:sp>
      <p:pic>
        <p:nvPicPr>
          <p:cNvPr id="21508" name="Picture 16">
            <a:extLst>
              <a:ext uri="{FF2B5EF4-FFF2-40B4-BE49-F238E27FC236}">
                <a16:creationId xmlns:a16="http://schemas.microsoft.com/office/drawing/2014/main" id="{45F8919E-2794-6A45-B652-FBE1CA688A0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228600"/>
            <a:ext cx="37338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2239</TotalTime>
  <Words>666</Words>
  <Application>Microsoft Office PowerPoint</Application>
  <PresentationFormat>On-screen Show (4:3)</PresentationFormat>
  <Paragraphs>224</Paragraphs>
  <Slides>9</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vt:i4>
      </vt:variant>
    </vt:vector>
  </HeadingPairs>
  <TitlesOfParts>
    <vt:vector size="21" baseType="lpstr">
      <vt:lpstr>MS Mincho</vt:lpstr>
      <vt:lpstr>ＭＳ Ｐゴシック</vt:lpstr>
      <vt:lpstr>ＭＳ Ｐゴシック</vt:lpstr>
      <vt:lpstr>Arial</vt:lpstr>
      <vt:lpstr>Bookman Old Style</vt:lpstr>
      <vt:lpstr>Calibri</vt:lpstr>
      <vt:lpstr>Garamond</vt:lpstr>
      <vt:lpstr>Gill Sans MT</vt:lpstr>
      <vt:lpstr>Lucida Handwriting</vt:lpstr>
      <vt:lpstr>Wingdings</vt:lpstr>
      <vt:lpstr>Wingdings 3</vt:lpstr>
      <vt:lpstr>Origin</vt:lpstr>
      <vt:lpstr>To provide students with a learning environment in which they develop and pursue self-designed curricular pathways and research goals, identifying unique domains of inquiry and interweaving multiple modes of thinking.   To empower students to cultivate their own academic and professional interests in ways that foster the ability to comprehend and contribute uniquely and innovatively to a wide array of topics, questions and problems. </vt:lpstr>
      <vt:lpstr>PowerPoint Presentation</vt:lpstr>
      <vt:lpstr>Curriculum Map  </vt:lpstr>
      <vt:lpstr>Assessing Growth Over Time </vt:lpstr>
      <vt:lpstr>Student growth in first 3 cohorts  (measured at end of gateway IND 200 course)</vt:lpstr>
      <vt:lpstr>What ideas consist of</vt:lpstr>
      <vt:lpstr>Growth of an idea</vt:lpstr>
      <vt:lpstr>adjustments</vt:lpstr>
      <vt:lpstr>Contact</vt:lpstr>
    </vt:vector>
  </TitlesOfParts>
  <Company>James Madison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Gxxxx</dc:creator>
  <cp:lastModifiedBy>Frana, Philip L - franapl</cp:lastModifiedBy>
  <cp:revision>188</cp:revision>
  <dcterms:created xsi:type="dcterms:W3CDTF">2006-02-22T19:52:08Z</dcterms:created>
  <dcterms:modified xsi:type="dcterms:W3CDTF">2018-04-04T19:42:50Z</dcterms:modified>
</cp:coreProperties>
</file>